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28"/>
  </p:notesMasterIdLst>
  <p:sldIdLst>
    <p:sldId id="256" r:id="rId2"/>
    <p:sldId id="344" r:id="rId3"/>
    <p:sldId id="306" r:id="rId4"/>
    <p:sldId id="346" r:id="rId5"/>
    <p:sldId id="345" r:id="rId6"/>
    <p:sldId id="349" r:id="rId7"/>
    <p:sldId id="350" r:id="rId8"/>
    <p:sldId id="351" r:id="rId9"/>
    <p:sldId id="352" r:id="rId10"/>
    <p:sldId id="353" r:id="rId11"/>
    <p:sldId id="354" r:id="rId12"/>
    <p:sldId id="355" r:id="rId13"/>
    <p:sldId id="261" r:id="rId14"/>
    <p:sldId id="311" r:id="rId15"/>
    <p:sldId id="347" r:id="rId16"/>
    <p:sldId id="356" r:id="rId17"/>
    <p:sldId id="358" r:id="rId18"/>
    <p:sldId id="359" r:id="rId19"/>
    <p:sldId id="360" r:id="rId20"/>
    <p:sldId id="361" r:id="rId21"/>
    <p:sldId id="362" r:id="rId22"/>
    <p:sldId id="363" r:id="rId23"/>
    <p:sldId id="364" r:id="rId24"/>
    <p:sldId id="365" r:id="rId25"/>
    <p:sldId id="366" r:id="rId26"/>
    <p:sldId id="367" r:id="rId27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D8"/>
    <a:srgbClr val="011893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14" autoAdjust="0"/>
    <p:restoredTop sz="94660"/>
  </p:normalViewPr>
  <p:slideViewPr>
    <p:cSldViewPr>
      <p:cViewPr varScale="1">
        <p:scale>
          <a:sx n="139" d="100"/>
          <a:sy n="139" d="100"/>
        </p:scale>
        <p:origin x="104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2019/11/7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rgbClr val="011893"/>
                </a:solidFill>
              </a:rPr>
              <a:t>再帰呼び出し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慶應義塾大学理工学部物理情報工学科</a:t>
            </a:r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渡辺</a:t>
            </a:r>
            <a:endParaRPr lang="en-US" altLang="ja-JP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2019/11/12</a:t>
            </a:r>
            <a:endParaRPr kumimoji="1" lang="ja-JP" altLang="en-US" sz="4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D4ADEE-9E59-8A4A-88B8-D34187A71FF4}"/>
              </a:ext>
            </a:extLst>
          </p:cNvPr>
          <p:cNvSpPr txBox="1"/>
          <p:nvPr/>
        </p:nvSpPr>
        <p:spPr>
          <a:xfrm>
            <a:off x="1043608" y="594928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00B050"/>
                </a:solidFill>
              </a:rPr>
              <a:t>#</a:t>
            </a:r>
            <a:r>
              <a:rPr kumimoji="1" lang="ja-JP" altLang="en-US" sz="3200" dirty="0">
                <a:solidFill>
                  <a:srgbClr val="00B050"/>
                </a:solidFill>
              </a:rPr>
              <a:t>プロ同演習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B9F7F85-26CF-EB44-87B9-1825A2C5A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949280"/>
            <a:ext cx="710444" cy="6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6ACF10A-8439-C14F-8370-838AD57CD2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可能性</a:t>
            </a:r>
            <a:r>
              <a:rPr kumimoji="1" lang="en-US" altLang="ja-JP"/>
              <a:t>4</a:t>
            </a:r>
            <a:r>
              <a:rPr kumimoji="1" lang="ja-JP" altLang="en-US"/>
              <a:t>：全くの偶然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4F41929-2594-6643-AC6F-CC4C044B3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492896"/>
            <a:ext cx="8172400" cy="3221811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73A4B99-76F0-D746-8BA7-E358D1AB56D7}"/>
              </a:ext>
            </a:extLst>
          </p:cNvPr>
          <p:cNvSpPr/>
          <p:nvPr/>
        </p:nvSpPr>
        <p:spPr>
          <a:xfrm>
            <a:off x="4139952" y="5949280"/>
            <a:ext cx="4752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/>
              <a:t>http://www.tylervigen.com/spurious-correlations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97F324D-852F-B341-B41D-A67729F06E86}"/>
              </a:ext>
            </a:extLst>
          </p:cNvPr>
          <p:cNvSpPr txBox="1"/>
          <p:nvPr/>
        </p:nvSpPr>
        <p:spPr>
          <a:xfrm>
            <a:off x="238998" y="1412776"/>
            <a:ext cx="890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ニコラス・ケイジが映画に出る回数が多いとプールで溺死する人が増える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744C48-8480-C243-99DB-144228C8F344}"/>
              </a:ext>
            </a:extLst>
          </p:cNvPr>
          <p:cNvSpPr txBox="1"/>
          <p:nvPr/>
        </p:nvSpPr>
        <p:spPr>
          <a:xfrm>
            <a:off x="3707904" y="184482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相関係数</a:t>
            </a:r>
            <a:r>
              <a:rPr kumimoji="1" lang="en-US" altLang="ja-JP"/>
              <a:t> 0.67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3925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875C5E0-90EF-5143-833A-30BAE35BB2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可能性</a:t>
            </a:r>
            <a:r>
              <a:rPr lang="en-US" altLang="ja-JP"/>
              <a:t>4</a:t>
            </a:r>
            <a:r>
              <a:rPr lang="ja-JP" altLang="en-US"/>
              <a:t>：全くの偶然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B39E294-EF31-EC42-859A-6F5B930F4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64" y="2454669"/>
            <a:ext cx="8316416" cy="3278587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3037E3D-621D-F84B-89A3-DF68484688EC}"/>
              </a:ext>
            </a:extLst>
          </p:cNvPr>
          <p:cNvSpPr/>
          <p:nvPr/>
        </p:nvSpPr>
        <p:spPr>
          <a:xfrm>
            <a:off x="4139952" y="5949280"/>
            <a:ext cx="4752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/>
              <a:t>http://www.tylervigen.com/spurious-correlations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7C1537E-F35C-A848-8D57-2F894075C795}"/>
              </a:ext>
            </a:extLst>
          </p:cNvPr>
          <p:cNvSpPr txBox="1"/>
          <p:nvPr/>
        </p:nvSpPr>
        <p:spPr>
          <a:xfrm>
            <a:off x="1115616" y="1412776"/>
            <a:ext cx="6596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ミス・アメリカの年齢と暖房器具による死亡事故の件数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3372895-C934-FE4B-98D2-7908644E5B83}"/>
              </a:ext>
            </a:extLst>
          </p:cNvPr>
          <p:cNvSpPr txBox="1"/>
          <p:nvPr/>
        </p:nvSpPr>
        <p:spPr>
          <a:xfrm>
            <a:off x="3707904" y="184482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相関係数</a:t>
            </a:r>
            <a:r>
              <a:rPr kumimoji="1" lang="en-US" altLang="ja-JP"/>
              <a:t> 0.87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C28546C-932F-BC47-B647-FF92744C9710}"/>
              </a:ext>
            </a:extLst>
          </p:cNvPr>
          <p:cNvSpPr txBox="1"/>
          <p:nvPr/>
        </p:nvSpPr>
        <p:spPr>
          <a:xfrm>
            <a:off x="1547664" y="6453336"/>
            <a:ext cx="6955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/>
              <a:t>※</a:t>
            </a:r>
            <a:r>
              <a:rPr kumimoji="1" lang="ja-JP" altLang="en-US" sz="1600"/>
              <a:t>年齢や回数など、とり得る値の範囲が少ない場合は疑似相関が出やすい</a:t>
            </a:r>
          </a:p>
        </p:txBody>
      </p:sp>
    </p:spTree>
    <p:extLst>
      <p:ext uri="{BB962C8B-B14F-4D97-AF65-F5344CB8AC3E}">
        <p14:creationId xmlns:p14="http://schemas.microsoft.com/office/powerpoint/2010/main" val="2761964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5FF0E48-9A2C-AE42-93EF-D2E2FA5173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テレビと寿命の関係は？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87E1C4D-C29A-C34F-AD37-5730C1360F14}"/>
              </a:ext>
            </a:extLst>
          </p:cNvPr>
          <p:cNvSpPr txBox="1"/>
          <p:nvPr/>
        </p:nvSpPr>
        <p:spPr>
          <a:xfrm>
            <a:off x="2123728" y="2492896"/>
            <a:ext cx="492795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可能性</a:t>
            </a:r>
            <a:r>
              <a:rPr kumimoji="1" lang="en-US" altLang="ja-JP" sz="2800"/>
              <a:t>1</a:t>
            </a:r>
            <a:r>
              <a:rPr kumimoji="1" lang="ja-JP" altLang="en-US" sz="2800"/>
              <a:t>：</a:t>
            </a:r>
            <a:r>
              <a:rPr kumimoji="1" lang="en-US" altLang="ja-JP" sz="2800"/>
              <a:t>A</a:t>
            </a:r>
            <a:r>
              <a:rPr kumimoji="1" lang="ja-JP" altLang="en-US" sz="2800"/>
              <a:t>が</a:t>
            </a:r>
            <a:r>
              <a:rPr kumimoji="1" lang="en-US" altLang="ja-JP" sz="2800"/>
              <a:t>B</a:t>
            </a:r>
            <a:r>
              <a:rPr kumimoji="1" lang="ja-JP" altLang="en-US" sz="2800"/>
              <a:t>の原因である</a:t>
            </a:r>
            <a:endParaRPr kumimoji="1" lang="en-US" altLang="ja-JP" sz="2800"/>
          </a:p>
          <a:p>
            <a:r>
              <a:rPr lang="ja-JP" altLang="en-US" sz="2800"/>
              <a:t>可能性</a:t>
            </a:r>
            <a:r>
              <a:rPr lang="en-US" altLang="ja-JP" sz="2800"/>
              <a:t>2</a:t>
            </a:r>
            <a:r>
              <a:rPr lang="ja-JP" altLang="en-US" sz="2800"/>
              <a:t>：</a:t>
            </a:r>
            <a:r>
              <a:rPr lang="en-US" altLang="ja-JP" sz="2800"/>
              <a:t>B</a:t>
            </a:r>
            <a:r>
              <a:rPr lang="ja-JP" altLang="en-US" sz="2800"/>
              <a:t>が</a:t>
            </a:r>
            <a:r>
              <a:rPr lang="en-US" altLang="ja-JP" sz="2800"/>
              <a:t>A</a:t>
            </a:r>
            <a:r>
              <a:rPr lang="ja-JP" altLang="en-US" sz="2800"/>
              <a:t>の原因である</a:t>
            </a:r>
            <a:endParaRPr lang="en-US" altLang="ja-JP" sz="2800"/>
          </a:p>
          <a:p>
            <a:r>
              <a:rPr lang="ja-JP" altLang="en-US" sz="2800"/>
              <a:t>可能性</a:t>
            </a:r>
            <a:r>
              <a:rPr lang="en-US" altLang="ja-JP" sz="2800"/>
              <a:t>3</a:t>
            </a:r>
            <a:r>
              <a:rPr lang="ja-JP" altLang="en-US" sz="2800"/>
              <a:t>：共通の要因</a:t>
            </a:r>
            <a:r>
              <a:rPr lang="en-US" altLang="ja-JP" sz="2800"/>
              <a:t>C</a:t>
            </a:r>
            <a:r>
              <a:rPr lang="ja-JP" altLang="en-US" sz="2800"/>
              <a:t>を持つ</a:t>
            </a:r>
            <a:endParaRPr lang="en-US" altLang="ja-JP" sz="2800"/>
          </a:p>
          <a:p>
            <a:r>
              <a:rPr lang="ja-JP" altLang="en-US" sz="2800"/>
              <a:t>可能性</a:t>
            </a:r>
            <a:r>
              <a:rPr lang="en-US" altLang="ja-JP" sz="2800"/>
              <a:t>4</a:t>
            </a:r>
            <a:r>
              <a:rPr lang="ja-JP" altLang="en-US" sz="2800"/>
              <a:t>：全くの偶然である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9C17F77-28B8-2C43-A2A3-27D5113975F8}"/>
              </a:ext>
            </a:extLst>
          </p:cNvPr>
          <p:cNvSpPr txBox="1"/>
          <p:nvPr/>
        </p:nvSpPr>
        <p:spPr>
          <a:xfrm>
            <a:off x="323528" y="4581128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答：このデータだけではわからない</a:t>
            </a:r>
            <a:endParaRPr kumimoji="1" lang="ja-JP" altLang="en-US" sz="28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7C45292-DCB2-6F49-A9B8-7A44A16C90C2}"/>
              </a:ext>
            </a:extLst>
          </p:cNvPr>
          <p:cNvSpPr txBox="1"/>
          <p:nvPr/>
        </p:nvSpPr>
        <p:spPr>
          <a:xfrm>
            <a:off x="323528" y="1124744"/>
            <a:ext cx="85731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問：カラーテレビの普及率</a:t>
            </a:r>
            <a:r>
              <a:rPr lang="en-US" altLang="ja-JP" sz="2800"/>
              <a:t>(A)</a:t>
            </a:r>
            <a:r>
              <a:rPr lang="ja-JP" altLang="en-US" sz="2800"/>
              <a:t>と寿命の長さ</a:t>
            </a:r>
            <a:r>
              <a:rPr lang="en-US" altLang="ja-JP" sz="2800"/>
              <a:t>(B)</a:t>
            </a:r>
            <a:r>
              <a:rPr lang="ja-JP" altLang="en-US" sz="2800"/>
              <a:t>に</a:t>
            </a:r>
            <a:endParaRPr lang="en-US" altLang="ja-JP" sz="2800"/>
          </a:p>
          <a:p>
            <a:r>
              <a:rPr kumimoji="1" lang="ja-JP" altLang="en-US" sz="2800"/>
              <a:t>強い相関</a:t>
            </a:r>
            <a:r>
              <a:rPr kumimoji="1" lang="en-US" altLang="ja-JP" sz="2800"/>
              <a:t>(0.95)</a:t>
            </a:r>
            <a:r>
              <a:rPr kumimoji="1" lang="ja-JP" altLang="en-US" sz="2800"/>
              <a:t>が観測された。原因は以下のどれか？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6C2443D-4EC1-5C41-AAD5-E38CCE2A56E4}"/>
              </a:ext>
            </a:extLst>
          </p:cNvPr>
          <p:cNvSpPr txBox="1"/>
          <p:nvPr/>
        </p:nvSpPr>
        <p:spPr>
          <a:xfrm>
            <a:off x="755576" y="5301208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/>
              <a:t>共通因子「経済的余裕」が疑われるが、それを調べるためには、同等な経済状態でテレビが無い地域の寿命を調べる必要がある</a:t>
            </a:r>
          </a:p>
        </p:txBody>
      </p:sp>
    </p:spTree>
    <p:extLst>
      <p:ext uri="{BB962C8B-B14F-4D97-AF65-F5344CB8AC3E}">
        <p14:creationId xmlns:p14="http://schemas.microsoft.com/office/powerpoint/2010/main" val="425673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56D32E-05B2-6C4E-A1C6-0E94D7850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本講義で学ぶこと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79850A-2F57-BD48-8815-D10750D61831}"/>
              </a:ext>
            </a:extLst>
          </p:cNvPr>
          <p:cNvSpPr txBox="1"/>
          <p:nvPr/>
        </p:nvSpPr>
        <p:spPr>
          <a:xfrm>
            <a:off x="1167304" y="233921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再帰呼び出し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42738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56E0C7E-C9E2-274A-AA29-854CD42E7F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再帰とは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85A30C7-6696-7549-B156-B8E496622317}"/>
              </a:ext>
            </a:extLst>
          </p:cNvPr>
          <p:cNvSpPr txBox="1"/>
          <p:nvPr/>
        </p:nvSpPr>
        <p:spPr>
          <a:xfrm>
            <a:off x="223520" y="1209040"/>
            <a:ext cx="880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再帰的定義：定義の記述に自分自身があらわれるもの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2D2DD4A-6122-024F-9DBE-4C486C858E76}"/>
              </a:ext>
            </a:extLst>
          </p:cNvPr>
          <p:cNvSpPr txBox="1"/>
          <p:nvPr/>
        </p:nvSpPr>
        <p:spPr>
          <a:xfrm>
            <a:off x="754584" y="2310408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solidFill>
                  <a:srgbClr val="FF0000"/>
                </a:solidFill>
              </a:rPr>
              <a:t>フォルダ</a:t>
            </a:r>
            <a:r>
              <a:rPr kumimoji="1" lang="ja-JP" altLang="en-US" sz="2400"/>
              <a:t>：その中に</a:t>
            </a:r>
            <a:r>
              <a:rPr kumimoji="1" lang="ja-JP" altLang="en-US" sz="2400">
                <a:solidFill>
                  <a:srgbClr val="FF0000"/>
                </a:solidFill>
              </a:rPr>
              <a:t>フォルダ</a:t>
            </a:r>
            <a:r>
              <a:rPr kumimoji="1" lang="ja-JP" altLang="en-US" sz="2400"/>
              <a:t>とファイルを含むもの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5C762E58-A7F4-3D4C-9B37-DE5B27505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792" y="2988960"/>
            <a:ext cx="648072" cy="541140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02B574BF-3EE3-1E47-90D2-29D92ABFB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792" y="3709040"/>
            <a:ext cx="648072" cy="541140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349FD59E-04EF-B346-BDB5-30EB7C3FC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792" y="4573136"/>
            <a:ext cx="492855" cy="576064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1235079F-1909-7240-8CA9-B8DF09251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792" y="5437232"/>
            <a:ext cx="492855" cy="576064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094F6513-1338-7240-80DB-8FF8EE8A2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624" y="2988960"/>
            <a:ext cx="648072" cy="541140"/>
          </a:xfrm>
          <a:prstGeom prst="rect">
            <a:avLst/>
          </a:prstGeom>
        </p:spPr>
      </p:pic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684C3813-3073-5C4D-8021-828BACD0F8DF}"/>
              </a:ext>
            </a:extLst>
          </p:cNvPr>
          <p:cNvCxnSpPr>
            <a:stCxn id="28" idx="3"/>
            <a:endCxn id="24" idx="1"/>
          </p:cNvCxnSpPr>
          <p:nvPr/>
        </p:nvCxnSpPr>
        <p:spPr>
          <a:xfrm>
            <a:off x="2350696" y="3259530"/>
            <a:ext cx="864096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カギ線コネクタ 29">
            <a:extLst>
              <a:ext uri="{FF2B5EF4-FFF2-40B4-BE49-F238E27FC236}">
                <a16:creationId xmlns:a16="http://schemas.microsoft.com/office/drawing/2014/main" id="{8D9245E5-5DC6-8746-9899-51E03C13BEB5}"/>
              </a:ext>
            </a:extLst>
          </p:cNvPr>
          <p:cNvCxnSpPr>
            <a:stCxn id="28" idx="3"/>
            <a:endCxn id="25" idx="1"/>
          </p:cNvCxnSpPr>
          <p:nvPr/>
        </p:nvCxnSpPr>
        <p:spPr>
          <a:xfrm>
            <a:off x="2350696" y="3259530"/>
            <a:ext cx="864096" cy="720080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カギ線コネクタ 30">
            <a:extLst>
              <a:ext uri="{FF2B5EF4-FFF2-40B4-BE49-F238E27FC236}">
                <a16:creationId xmlns:a16="http://schemas.microsoft.com/office/drawing/2014/main" id="{CB4FF2E7-E740-0D4A-99D9-4E5C315589EB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>
            <a:off x="2350696" y="3259530"/>
            <a:ext cx="864096" cy="160163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カギ線コネクタ 31">
            <a:extLst>
              <a:ext uri="{FF2B5EF4-FFF2-40B4-BE49-F238E27FC236}">
                <a16:creationId xmlns:a16="http://schemas.microsoft.com/office/drawing/2014/main" id="{6F386B08-1671-DB44-9D30-5D94790B20DE}"/>
              </a:ext>
            </a:extLst>
          </p:cNvPr>
          <p:cNvCxnSpPr>
            <a:stCxn id="28" idx="3"/>
            <a:endCxn id="27" idx="1"/>
          </p:cNvCxnSpPr>
          <p:nvPr/>
        </p:nvCxnSpPr>
        <p:spPr>
          <a:xfrm>
            <a:off x="2350696" y="3259530"/>
            <a:ext cx="864096" cy="2465734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図 32">
            <a:extLst>
              <a:ext uri="{FF2B5EF4-FFF2-40B4-BE49-F238E27FC236}">
                <a16:creationId xmlns:a16="http://schemas.microsoft.com/office/drawing/2014/main" id="{7BF2B037-5FEF-3B48-ABC2-47CEE2812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992" y="3709040"/>
            <a:ext cx="648072" cy="541140"/>
          </a:xfrm>
          <a:prstGeom prst="rect">
            <a:avLst/>
          </a:prstGeom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A389D35-664F-C04E-A09B-BEFB818327DA}"/>
              </a:ext>
            </a:extLst>
          </p:cNvPr>
          <p:cNvSpPr txBox="1"/>
          <p:nvPr/>
        </p:nvSpPr>
        <p:spPr>
          <a:xfrm>
            <a:off x="3358808" y="313297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A</a:t>
            </a:r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2634537-AA9C-D14E-96EE-FBDC0B1B77DB}"/>
              </a:ext>
            </a:extLst>
          </p:cNvPr>
          <p:cNvSpPr txBox="1"/>
          <p:nvPr/>
        </p:nvSpPr>
        <p:spPr>
          <a:xfrm>
            <a:off x="3358808" y="3853056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B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2A27859-54CF-8B4D-A239-B8D6C8E34531}"/>
              </a:ext>
            </a:extLst>
          </p:cNvPr>
          <p:cNvSpPr txBox="1"/>
          <p:nvPr/>
        </p:nvSpPr>
        <p:spPr>
          <a:xfrm>
            <a:off x="5159008" y="3853056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B</a:t>
            </a:r>
            <a:endParaRPr kumimoji="1" lang="ja-JP" altLang="en-US"/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7FFD17C3-2805-A44C-B1CD-87B6072BB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152" y="3709040"/>
            <a:ext cx="648072" cy="541140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2DE5535A-9545-ED43-ABA8-8BD7BE343423}"/>
              </a:ext>
            </a:extLst>
          </p:cNvPr>
          <p:cNvSpPr txBox="1"/>
          <p:nvPr/>
        </p:nvSpPr>
        <p:spPr>
          <a:xfrm>
            <a:off x="6599168" y="3853056"/>
            <a:ext cx="34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X</a:t>
            </a:r>
            <a:endParaRPr kumimoji="1" lang="ja-JP" altLang="en-US"/>
          </a:p>
        </p:txBody>
      </p:sp>
      <p:pic>
        <p:nvPicPr>
          <p:cNvPr id="39" name="図 38">
            <a:extLst>
              <a:ext uri="{FF2B5EF4-FFF2-40B4-BE49-F238E27FC236}">
                <a16:creationId xmlns:a16="http://schemas.microsoft.com/office/drawing/2014/main" id="{D8E388A7-795F-3E4B-8C8D-E05B71AC3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152" y="4429120"/>
            <a:ext cx="648072" cy="541140"/>
          </a:xfrm>
          <a:prstGeom prst="rect">
            <a:avLst/>
          </a:prstGeom>
        </p:spPr>
      </p:pic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DE749D48-D690-5E44-B247-689C0007724A}"/>
              </a:ext>
            </a:extLst>
          </p:cNvPr>
          <p:cNvSpPr txBox="1"/>
          <p:nvPr/>
        </p:nvSpPr>
        <p:spPr>
          <a:xfrm>
            <a:off x="6599168" y="4573136"/>
            <a:ext cx="34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Y</a:t>
            </a:r>
            <a:endParaRPr kumimoji="1" lang="ja-JP" altLang="en-US"/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68D4A735-9FFC-FE42-B6CA-9EA2268E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152" y="5149200"/>
            <a:ext cx="648072" cy="541140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F7F5713-B122-C746-ABCC-14DD8CBCE072}"/>
              </a:ext>
            </a:extLst>
          </p:cNvPr>
          <p:cNvSpPr txBox="1"/>
          <p:nvPr/>
        </p:nvSpPr>
        <p:spPr>
          <a:xfrm>
            <a:off x="6599168" y="5293216"/>
            <a:ext cx="34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Z</a:t>
            </a:r>
            <a:endParaRPr kumimoji="1" lang="ja-JP" altLang="en-US"/>
          </a:p>
        </p:txBody>
      </p:sp>
      <p:pic>
        <p:nvPicPr>
          <p:cNvPr id="43" name="図 42">
            <a:extLst>
              <a:ext uri="{FF2B5EF4-FFF2-40B4-BE49-F238E27FC236}">
                <a16:creationId xmlns:a16="http://schemas.microsoft.com/office/drawing/2014/main" id="{E60D70B9-78EB-344A-82F6-2DA1B901D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152" y="5941288"/>
            <a:ext cx="492855" cy="576064"/>
          </a:xfrm>
          <a:prstGeom prst="rect">
            <a:avLst/>
          </a:prstGeom>
        </p:spPr>
      </p:pic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7DA180C5-6C8E-5C4C-BCD6-A1197337D107}"/>
              </a:ext>
            </a:extLst>
          </p:cNvPr>
          <p:cNvCxnSpPr>
            <a:stCxn id="33" idx="3"/>
            <a:endCxn id="37" idx="1"/>
          </p:cNvCxnSpPr>
          <p:nvPr/>
        </p:nvCxnSpPr>
        <p:spPr>
          <a:xfrm>
            <a:off x="5663064" y="3979610"/>
            <a:ext cx="792088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カギ線コネクタ 44">
            <a:extLst>
              <a:ext uri="{FF2B5EF4-FFF2-40B4-BE49-F238E27FC236}">
                <a16:creationId xmlns:a16="http://schemas.microsoft.com/office/drawing/2014/main" id="{9258C90B-988B-6847-8936-47D362B9027B}"/>
              </a:ext>
            </a:extLst>
          </p:cNvPr>
          <p:cNvCxnSpPr>
            <a:stCxn id="33" idx="3"/>
            <a:endCxn id="39" idx="1"/>
          </p:cNvCxnSpPr>
          <p:nvPr/>
        </p:nvCxnSpPr>
        <p:spPr>
          <a:xfrm>
            <a:off x="5663064" y="3979610"/>
            <a:ext cx="792088" cy="720080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カギ線コネクタ 45">
            <a:extLst>
              <a:ext uri="{FF2B5EF4-FFF2-40B4-BE49-F238E27FC236}">
                <a16:creationId xmlns:a16="http://schemas.microsoft.com/office/drawing/2014/main" id="{4051C062-AAAA-0D4C-B032-DC49534159CD}"/>
              </a:ext>
            </a:extLst>
          </p:cNvPr>
          <p:cNvCxnSpPr>
            <a:stCxn id="33" idx="3"/>
            <a:endCxn id="41" idx="1"/>
          </p:cNvCxnSpPr>
          <p:nvPr/>
        </p:nvCxnSpPr>
        <p:spPr>
          <a:xfrm>
            <a:off x="5663064" y="3979610"/>
            <a:ext cx="792088" cy="1440160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カギ線コネクタ 46">
            <a:extLst>
              <a:ext uri="{FF2B5EF4-FFF2-40B4-BE49-F238E27FC236}">
                <a16:creationId xmlns:a16="http://schemas.microsoft.com/office/drawing/2014/main" id="{1F44015F-3CD8-2C45-A6AF-9D65C12C31F3}"/>
              </a:ext>
            </a:extLst>
          </p:cNvPr>
          <p:cNvCxnSpPr>
            <a:stCxn id="33" idx="3"/>
            <a:endCxn id="43" idx="1"/>
          </p:cNvCxnSpPr>
          <p:nvPr/>
        </p:nvCxnSpPr>
        <p:spPr>
          <a:xfrm>
            <a:off x="5663064" y="3979610"/>
            <a:ext cx="792088" cy="2249710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右矢印 47">
            <a:extLst>
              <a:ext uri="{FF2B5EF4-FFF2-40B4-BE49-F238E27FC236}">
                <a16:creationId xmlns:a16="http://schemas.microsoft.com/office/drawing/2014/main" id="{7D9B1428-6A86-1D42-8F54-D775114B8592}"/>
              </a:ext>
            </a:extLst>
          </p:cNvPr>
          <p:cNvSpPr/>
          <p:nvPr/>
        </p:nvSpPr>
        <p:spPr>
          <a:xfrm>
            <a:off x="4222904" y="3781048"/>
            <a:ext cx="477904" cy="42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2695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7C574A4-D5D8-A24B-953D-B2C99AF859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プログラムにおける再帰呼び出しとは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45BAFEF-CF1A-0F43-B2E8-A6787001013A}"/>
              </a:ext>
            </a:extLst>
          </p:cNvPr>
          <p:cNvSpPr txBox="1"/>
          <p:nvPr/>
        </p:nvSpPr>
        <p:spPr>
          <a:xfrm>
            <a:off x="863600" y="1422400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ある関数が、自分自身を呼び出すこと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FA511D8-E4E6-DF4D-9173-2DF614EF03FF}"/>
              </a:ext>
            </a:extLst>
          </p:cNvPr>
          <p:cNvSpPr/>
          <p:nvPr/>
        </p:nvSpPr>
        <p:spPr>
          <a:xfrm>
            <a:off x="2580640" y="2564676"/>
            <a:ext cx="30175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32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" altLang="ja-JP" sz="320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" altLang="ja-JP" sz="32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func</a:t>
            </a:r>
            <a:r>
              <a:rPr lang="en" altLang="ja-JP" sz="3200">
                <a:solidFill>
                  <a:srgbClr val="000000"/>
                </a:solidFill>
                <a:latin typeface="Courier New" panose="02070309020205020404" pitchFamily="49" charset="0"/>
              </a:rPr>
              <a:t>():</a:t>
            </a:r>
          </a:p>
          <a:p>
            <a:r>
              <a:rPr lang="en" altLang="ja-JP" sz="3200">
                <a:solidFill>
                  <a:srgbClr val="000000"/>
                </a:solidFill>
                <a:latin typeface="Courier New" panose="02070309020205020404" pitchFamily="49" charset="0"/>
              </a:rPr>
              <a:t>    func()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D51FDD5-15C5-FA4B-A33D-10661688F046}"/>
              </a:ext>
            </a:extLst>
          </p:cNvPr>
          <p:cNvSpPr txBox="1"/>
          <p:nvPr/>
        </p:nvSpPr>
        <p:spPr>
          <a:xfrm>
            <a:off x="477520" y="3789680"/>
            <a:ext cx="8402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上記のプログラムは、</a:t>
            </a:r>
            <a:r>
              <a:rPr kumimoji="1" lang="en-US" altLang="ja-JP" sz="2800"/>
              <a:t>func</a:t>
            </a:r>
            <a:r>
              <a:rPr kumimoji="1" lang="ja-JP" altLang="en-US" sz="2800"/>
              <a:t>が</a:t>
            </a:r>
            <a:r>
              <a:rPr kumimoji="1" lang="en-US" altLang="ja-JP" sz="2800"/>
              <a:t>func</a:t>
            </a:r>
            <a:r>
              <a:rPr kumimoji="1" lang="ja-JP" altLang="en-US" sz="2800"/>
              <a:t>を呼び、呼び出された</a:t>
            </a:r>
            <a:r>
              <a:rPr kumimoji="1" lang="en-US" altLang="ja-JP" sz="2800"/>
              <a:t>func</a:t>
            </a:r>
            <a:r>
              <a:rPr kumimoji="1" lang="ja-JP" altLang="en-US" sz="2800"/>
              <a:t>がまた</a:t>
            </a:r>
            <a:r>
              <a:rPr kumimoji="1" lang="en-US" altLang="ja-JP" sz="2800"/>
              <a:t>func</a:t>
            </a:r>
            <a:r>
              <a:rPr kumimoji="1" lang="ja-JP" altLang="en-US" sz="2800"/>
              <a:t>を呼び</a:t>
            </a:r>
            <a:r>
              <a:rPr kumimoji="1" lang="en-US" altLang="ja-JP" sz="2800"/>
              <a:t>…</a:t>
            </a:r>
            <a:r>
              <a:rPr lang="ja-JP" altLang="en-US" sz="2800"/>
              <a:t>と、実行が終わらない</a:t>
            </a:r>
            <a:endParaRPr kumimoji="1" lang="ja-JP" altLang="en-US" sz="2800"/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29F71A25-E2C7-6945-A0B0-42B760A2AF49}"/>
              </a:ext>
            </a:extLst>
          </p:cNvPr>
          <p:cNvSpPr/>
          <p:nvPr/>
        </p:nvSpPr>
        <p:spPr>
          <a:xfrm>
            <a:off x="859944" y="5244088"/>
            <a:ext cx="477904" cy="42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9DE7A5B-15C5-5849-95EC-2727EBE72BCD}"/>
              </a:ext>
            </a:extLst>
          </p:cNvPr>
          <p:cNvSpPr txBox="1"/>
          <p:nvPr/>
        </p:nvSpPr>
        <p:spPr>
          <a:xfrm>
            <a:off x="1483360" y="5151120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再帰呼び出しには、必ず</a:t>
            </a:r>
            <a:r>
              <a:rPr kumimoji="1" lang="ja-JP" altLang="en-US" sz="2800">
                <a:solidFill>
                  <a:srgbClr val="FF0000"/>
                </a:solidFill>
              </a:rPr>
              <a:t>終端条件</a:t>
            </a:r>
            <a:r>
              <a:rPr kumimoji="1" lang="ja-JP" altLang="en-US" sz="2800"/>
              <a:t>が必要</a:t>
            </a:r>
          </a:p>
        </p:txBody>
      </p:sp>
    </p:spTree>
    <p:extLst>
      <p:ext uri="{BB962C8B-B14F-4D97-AF65-F5344CB8AC3E}">
        <p14:creationId xmlns:p14="http://schemas.microsoft.com/office/powerpoint/2010/main" val="4171511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6070030-3132-A147-AFC8-FB955BB8E2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再帰の例：階乗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2487047-91E2-4A40-966B-177CAEFA4ADF}"/>
              </a:ext>
            </a:extLst>
          </p:cNvPr>
          <p:cNvSpPr txBox="1"/>
          <p:nvPr/>
        </p:nvSpPr>
        <p:spPr>
          <a:xfrm>
            <a:off x="251520" y="1268760"/>
            <a:ext cx="6861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自然数の階乗を返す関数</a:t>
            </a:r>
            <a:r>
              <a:rPr kumimoji="1" lang="en-US" altLang="ja-JP" sz="2800"/>
              <a:t>fact(n)</a:t>
            </a:r>
            <a:r>
              <a:rPr kumimoji="1" lang="ja-JP" altLang="en-US" sz="2800"/>
              <a:t>が作りたい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D7019A6-6E90-1B47-A5F1-21CD22B2B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132856"/>
            <a:ext cx="4114800" cy="34290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AABD3DB-8123-4345-8380-BF2CE3E01B31}"/>
              </a:ext>
            </a:extLst>
          </p:cNvPr>
          <p:cNvSpPr/>
          <p:nvPr/>
        </p:nvSpPr>
        <p:spPr>
          <a:xfrm>
            <a:off x="1403648" y="3861048"/>
            <a:ext cx="5616624" cy="1938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fact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):</a:t>
            </a:r>
            <a:endParaRPr lang="en" altLang="ja-JP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a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 i="1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i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 i="1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 n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" altLang="ja-JP" sz="2400" b="0" i="1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):</a:t>
            </a:r>
            <a:endParaRPr lang="en" altLang="ja-JP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    a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*=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i</a:t>
            </a:r>
            <a:endParaRPr lang="en" altLang="ja-JP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a</a:t>
            </a:r>
            <a:endParaRPr lang="en" altLang="ja-JP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6309110-18FB-9041-9E1A-F093BFF533EA}"/>
              </a:ext>
            </a:extLst>
          </p:cNvPr>
          <p:cNvSpPr txBox="1"/>
          <p:nvPr/>
        </p:nvSpPr>
        <p:spPr>
          <a:xfrm>
            <a:off x="251520" y="3212976"/>
            <a:ext cx="8135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以下のようにループを回してしまうのが簡単だが、再帰で考えてみる</a:t>
            </a:r>
          </a:p>
        </p:txBody>
      </p:sp>
    </p:spTree>
    <p:extLst>
      <p:ext uri="{BB962C8B-B14F-4D97-AF65-F5344CB8AC3E}">
        <p14:creationId xmlns:p14="http://schemas.microsoft.com/office/powerpoint/2010/main" val="3269870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D85B179-0A26-C249-AB37-8BFF900756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再帰三カ条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5D2D245-AA2A-2F45-8366-3B208C6C7073}"/>
              </a:ext>
            </a:extLst>
          </p:cNvPr>
          <p:cNvSpPr txBox="1"/>
          <p:nvPr/>
        </p:nvSpPr>
        <p:spPr>
          <a:xfrm>
            <a:off x="683568" y="1412776"/>
            <a:ext cx="8043272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sz="2800"/>
              <a:t>再帰とは、自分自身を呼び出す関数である</a:t>
            </a:r>
            <a:endParaRPr kumimoji="1" lang="en-US" altLang="ja-JP" sz="280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2800"/>
              <a:t>関数の最初に「終端条件」を記述する</a:t>
            </a:r>
            <a:endParaRPr kumimoji="1" lang="en-US" altLang="ja-JP" sz="280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2800"/>
              <a:t>「解きたい問題より小さな問題」に分解して自分自身を呼び出す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37478B8-8D03-E44E-A07A-AF197B192FBB}"/>
              </a:ext>
            </a:extLst>
          </p:cNvPr>
          <p:cNvSpPr txBox="1"/>
          <p:nvPr/>
        </p:nvSpPr>
        <p:spPr>
          <a:xfrm>
            <a:off x="0" y="5805264"/>
            <a:ext cx="895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※</a:t>
            </a:r>
            <a:r>
              <a:rPr kumimoji="1" lang="ja-JP" altLang="en-US"/>
              <a:t>必ずしも上記に当てはまらない再帰もあるが、まずはこれが</a:t>
            </a:r>
            <a:r>
              <a:rPr lang="ja-JP" altLang="en-US"/>
              <a:t>基本だと覚えること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388741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2B0D9B8-ADC5-4949-8F7C-D569E988CE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kumimoji="1" lang="ja-JP" altLang="en-US"/>
              <a:t>再帰の考え方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61A682-F87C-2245-9FCF-4B26EB0C0832}"/>
              </a:ext>
            </a:extLst>
          </p:cNvPr>
          <p:cNvSpPr txBox="1"/>
          <p:nvPr/>
        </p:nvSpPr>
        <p:spPr>
          <a:xfrm>
            <a:off x="683568" y="1124744"/>
            <a:ext cx="78488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「今解きたい問題よりも小さな問題の答えが全てわかっている場合、</a:t>
            </a:r>
            <a:r>
              <a:rPr kumimoji="1" lang="ja-JP" altLang="en-US" sz="2800"/>
              <a:t>解きたい問題の答えはどう記述できるだろうか？」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E60BFB4-F1B1-984B-BBFB-35DF9C7F654C}"/>
              </a:ext>
            </a:extLst>
          </p:cNvPr>
          <p:cNvSpPr txBox="1"/>
          <p:nvPr/>
        </p:nvSpPr>
        <p:spPr>
          <a:xfrm>
            <a:off x="323528" y="3429000"/>
            <a:ext cx="8651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/>
              <a:t>n</a:t>
            </a:r>
            <a:r>
              <a:rPr lang="ja-JP" altLang="en-US" sz="2400"/>
              <a:t>の階乗</a:t>
            </a:r>
            <a:r>
              <a:rPr lang="en-US" altLang="ja-JP" sz="2400"/>
              <a:t>fact(n)</a:t>
            </a:r>
            <a:r>
              <a:rPr lang="ja-JP" altLang="en-US" sz="2400"/>
              <a:t>について、</a:t>
            </a:r>
            <a:r>
              <a:rPr lang="en-US" altLang="ja-JP" sz="2400"/>
              <a:t>fact(n-1)</a:t>
            </a:r>
            <a:r>
              <a:rPr lang="ja-JP" altLang="en-US" sz="2400"/>
              <a:t>の答えがわかっているなら、</a:t>
            </a:r>
            <a:endParaRPr kumimoji="1" lang="ja-JP" altLang="en-US" sz="24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68E72B5-8707-B64E-A108-7DB4C3893062}"/>
              </a:ext>
            </a:extLst>
          </p:cNvPr>
          <p:cNvSpPr/>
          <p:nvPr/>
        </p:nvSpPr>
        <p:spPr>
          <a:xfrm>
            <a:off x="2123728" y="6021288"/>
            <a:ext cx="4461478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fact(n)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n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fact(n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sz="2400" b="0" i="1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</a:t>
            </a:r>
            <a:endParaRPr lang="en" altLang="ja-JP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2BF0496-D53E-804C-BC98-6E23D5E924CA}"/>
              </a:ext>
            </a:extLst>
          </p:cNvPr>
          <p:cNvSpPr txBox="1"/>
          <p:nvPr/>
        </p:nvSpPr>
        <p:spPr>
          <a:xfrm>
            <a:off x="323528" y="285293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階乗の場合：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FD2433B-5A7D-B240-A12F-C0A0747C8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4725144"/>
            <a:ext cx="4114800" cy="342900"/>
          </a:xfrm>
          <a:prstGeom prst="rect">
            <a:avLst/>
          </a:prstGeom>
        </p:spPr>
      </p:pic>
      <p:sp>
        <p:nvSpPr>
          <p:cNvPr id="10" name="左中かっこ 9">
            <a:extLst>
              <a:ext uri="{FF2B5EF4-FFF2-40B4-BE49-F238E27FC236}">
                <a16:creationId xmlns:a16="http://schemas.microsoft.com/office/drawing/2014/main" id="{FAE68AD9-8F63-724C-9266-DBB246D25676}"/>
              </a:ext>
            </a:extLst>
          </p:cNvPr>
          <p:cNvSpPr/>
          <p:nvPr/>
        </p:nvSpPr>
        <p:spPr>
          <a:xfrm rot="5400000">
            <a:off x="4525144" y="3043808"/>
            <a:ext cx="288032" cy="3074640"/>
          </a:xfrm>
          <a:prstGeom prst="lef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3003991-A413-5541-A0B7-A9709FA44166}"/>
              </a:ext>
            </a:extLst>
          </p:cNvPr>
          <p:cNvSpPr/>
          <p:nvPr/>
        </p:nvSpPr>
        <p:spPr>
          <a:xfrm>
            <a:off x="4211960" y="3933056"/>
            <a:ext cx="9829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/>
              <a:t>fact(n)</a:t>
            </a:r>
            <a:endParaRPr lang="ja-JP" altLang="en-US" sz="2400"/>
          </a:p>
        </p:txBody>
      </p:sp>
      <p:sp>
        <p:nvSpPr>
          <p:cNvPr id="12" name="左中かっこ 11">
            <a:extLst>
              <a:ext uri="{FF2B5EF4-FFF2-40B4-BE49-F238E27FC236}">
                <a16:creationId xmlns:a16="http://schemas.microsoft.com/office/drawing/2014/main" id="{74B53E7B-DAC5-DF42-8C64-6D01A7BFAB1B}"/>
              </a:ext>
            </a:extLst>
          </p:cNvPr>
          <p:cNvSpPr/>
          <p:nvPr/>
        </p:nvSpPr>
        <p:spPr>
          <a:xfrm rot="16200000">
            <a:off x="4247964" y="3969060"/>
            <a:ext cx="288032" cy="2520280"/>
          </a:xfrm>
          <a:prstGeom prst="lef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F7BD0E5-0097-F14C-ADA4-7E3376833B74}"/>
              </a:ext>
            </a:extLst>
          </p:cNvPr>
          <p:cNvSpPr/>
          <p:nvPr/>
        </p:nvSpPr>
        <p:spPr>
          <a:xfrm>
            <a:off x="3779912" y="5373216"/>
            <a:ext cx="1236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/>
              <a:t>fact(n-1)</a:t>
            </a:r>
            <a:endParaRPr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1325185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7BF2091-D2AD-BA4F-9D5E-10C6B6AE8B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再帰の終端条件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1DA8740-CF32-4C43-AB38-5D9DDE6D0F98}"/>
              </a:ext>
            </a:extLst>
          </p:cNvPr>
          <p:cNvSpPr/>
          <p:nvPr/>
        </p:nvSpPr>
        <p:spPr>
          <a:xfrm>
            <a:off x="1763688" y="2636912"/>
            <a:ext cx="5886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fact(n)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n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fact(n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sz="2400" b="0" i="1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</a:t>
            </a:r>
            <a:endParaRPr lang="en" altLang="ja-JP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fact(n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sz="2400" b="0" i="1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(n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sz="2400" b="0" i="1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fact(n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sz="2400" b="0" i="1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</a:t>
            </a:r>
            <a:endParaRPr lang="en" altLang="ja-JP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i="1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...</a:t>
            </a:r>
            <a:endParaRPr lang="en" altLang="ja-JP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fact(</a:t>
            </a:r>
            <a:r>
              <a:rPr lang="en" altLang="ja-JP" sz="2400" b="0" i="1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 i="1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fact(</a:t>
            </a:r>
            <a:r>
              <a:rPr lang="en" altLang="ja-JP" sz="2400" b="0" i="1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</a:t>
            </a:r>
            <a:endParaRPr lang="en" altLang="ja-JP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16CD48-9017-FB4E-8F99-E4AF69375C37}"/>
              </a:ext>
            </a:extLst>
          </p:cNvPr>
          <p:cNvSpPr txBox="1"/>
          <p:nvPr/>
        </p:nvSpPr>
        <p:spPr>
          <a:xfrm>
            <a:off x="323528" y="1196752"/>
            <a:ext cx="8648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「分解」を繰り返すと、いつか「これ以上分解できない状態」に到達する</a:t>
            </a: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1FABEA12-6E04-654B-8B01-980F2C1CA6FA}"/>
              </a:ext>
            </a:extLst>
          </p:cNvPr>
          <p:cNvSpPr/>
          <p:nvPr/>
        </p:nvSpPr>
        <p:spPr>
          <a:xfrm>
            <a:off x="827584" y="1844824"/>
            <a:ext cx="477904" cy="42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BB24447-F30D-D842-9841-FE36BF86A15B}"/>
              </a:ext>
            </a:extLst>
          </p:cNvPr>
          <p:cNvSpPr txBox="1"/>
          <p:nvPr/>
        </p:nvSpPr>
        <p:spPr>
          <a:xfrm>
            <a:off x="1403648" y="177281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終端条件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4C433A20-11B7-974A-AC43-A1C3749CD6BB}"/>
              </a:ext>
            </a:extLst>
          </p:cNvPr>
          <p:cNvSpPr/>
          <p:nvPr/>
        </p:nvSpPr>
        <p:spPr>
          <a:xfrm>
            <a:off x="4355976" y="3717032"/>
            <a:ext cx="1368152" cy="504056"/>
          </a:xfrm>
          <a:prstGeom prst="roundRect">
            <a:avLst>
              <a:gd name="adj" fmla="val 3077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4DA7D8C-6AF3-214F-AFD3-AD8563E66ADB}"/>
              </a:ext>
            </a:extLst>
          </p:cNvPr>
          <p:cNvSpPr txBox="1"/>
          <p:nvPr/>
        </p:nvSpPr>
        <p:spPr>
          <a:xfrm>
            <a:off x="3707904" y="5733256"/>
            <a:ext cx="473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※ 0!=1</a:t>
            </a:r>
            <a:r>
              <a:rPr kumimoji="1" lang="ja-JP" altLang="en-US"/>
              <a:t>として</a:t>
            </a:r>
            <a:r>
              <a:rPr kumimoji="1" lang="en-US" altLang="ja-JP"/>
              <a:t>fact(0)</a:t>
            </a:r>
            <a:r>
              <a:rPr kumimoji="1" lang="ja-JP" altLang="en-US"/>
              <a:t>まで考えても結果は同じ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F8E5735-DE0D-094F-8719-57510D7B91FC}"/>
              </a:ext>
            </a:extLst>
          </p:cNvPr>
          <p:cNvSpPr txBox="1"/>
          <p:nvPr/>
        </p:nvSpPr>
        <p:spPr>
          <a:xfrm>
            <a:off x="4283968" y="42930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ここでおしまい</a:t>
            </a:r>
          </a:p>
        </p:txBody>
      </p:sp>
    </p:spTree>
    <p:extLst>
      <p:ext uri="{BB962C8B-B14F-4D97-AF65-F5344CB8AC3E}">
        <p14:creationId xmlns:p14="http://schemas.microsoft.com/office/powerpoint/2010/main" val="578228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9D85453-3AFE-544E-9D49-37AFCDEB2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テストについて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F336A0D-196F-CD47-957D-47DAE53A01F3}"/>
              </a:ext>
            </a:extLst>
          </p:cNvPr>
          <p:cNvSpPr txBox="1"/>
          <p:nvPr/>
        </p:nvSpPr>
        <p:spPr>
          <a:xfrm>
            <a:off x="1907704" y="1916832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毎回のレポート及びテストで評価</a:t>
            </a:r>
            <a:endParaRPr kumimoji="1" lang="ja-JP" altLang="en-US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C11EDF1-3CB8-D341-8ACE-285960820306}"/>
              </a:ext>
            </a:extLst>
          </p:cNvPr>
          <p:cNvSpPr txBox="1"/>
          <p:nvPr/>
        </p:nvSpPr>
        <p:spPr>
          <a:xfrm>
            <a:off x="1259632" y="2492896"/>
            <a:ext cx="5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原則として毎回のレポート</a:t>
            </a:r>
            <a:r>
              <a:rPr kumimoji="1" lang="en-US" altLang="ja-JP" sz="2000" dirty="0"/>
              <a:t>(14</a:t>
            </a:r>
            <a:r>
              <a:rPr kumimoji="1" lang="ja-JP" altLang="en-US" sz="2000" dirty="0"/>
              <a:t>回分</a:t>
            </a:r>
            <a:r>
              <a:rPr kumimoji="1" lang="en-US" altLang="ja-JP" sz="2000" dirty="0"/>
              <a:t>)</a:t>
            </a:r>
            <a:r>
              <a:rPr kumimoji="1" lang="ja-JP" altLang="en-US" sz="2000" dirty="0"/>
              <a:t>で評価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2849C06-06BD-A84F-A066-AF3AA038EC04}"/>
              </a:ext>
            </a:extLst>
          </p:cNvPr>
          <p:cNvSpPr txBox="1"/>
          <p:nvPr/>
        </p:nvSpPr>
        <p:spPr>
          <a:xfrm>
            <a:off x="1475656" y="3356992"/>
            <a:ext cx="5472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・欠席が目立つ</a:t>
            </a:r>
            <a:endParaRPr lang="en-US" altLang="ja-JP" sz="2000" dirty="0"/>
          </a:p>
          <a:p>
            <a:r>
              <a:rPr lang="ja-JP" altLang="en-US" sz="2000" dirty="0"/>
              <a:t>・レポートの内容に著しく問題がある</a:t>
            </a:r>
            <a:endParaRPr kumimoji="1" lang="ja-JP" altLang="en-US" sz="20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83BD793-40FB-5D49-BABF-DC953763B56D}"/>
              </a:ext>
            </a:extLst>
          </p:cNvPr>
          <p:cNvSpPr txBox="1"/>
          <p:nvPr/>
        </p:nvSpPr>
        <p:spPr>
          <a:xfrm>
            <a:off x="1259632" y="2924944"/>
            <a:ext cx="5544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以下にあてはまる場合は期末テストを行う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50B2CCD-93D4-C148-B565-E4269F66C257}"/>
              </a:ext>
            </a:extLst>
          </p:cNvPr>
          <p:cNvSpPr txBox="1"/>
          <p:nvPr/>
        </p:nvSpPr>
        <p:spPr>
          <a:xfrm>
            <a:off x="395536" y="112474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ガイダンスで伝えたこと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DC873C9-DC56-9943-8CAF-175F266B5159}"/>
              </a:ext>
            </a:extLst>
          </p:cNvPr>
          <p:cNvSpPr/>
          <p:nvPr/>
        </p:nvSpPr>
        <p:spPr>
          <a:xfrm>
            <a:off x="899592" y="1772816"/>
            <a:ext cx="7056784" cy="24482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下矢印 9">
            <a:extLst>
              <a:ext uri="{FF2B5EF4-FFF2-40B4-BE49-F238E27FC236}">
                <a16:creationId xmlns:a16="http://schemas.microsoft.com/office/drawing/2014/main" id="{2C9353B1-ADEF-DD44-9CAA-E38861B5246D}"/>
              </a:ext>
            </a:extLst>
          </p:cNvPr>
          <p:cNvSpPr/>
          <p:nvPr/>
        </p:nvSpPr>
        <p:spPr>
          <a:xfrm>
            <a:off x="3851920" y="4293096"/>
            <a:ext cx="648072" cy="57606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181E475-FD78-F44D-ABF9-592A15AE49E7}"/>
              </a:ext>
            </a:extLst>
          </p:cNvPr>
          <p:cNvSpPr txBox="1"/>
          <p:nvPr/>
        </p:nvSpPr>
        <p:spPr>
          <a:xfrm>
            <a:off x="539552" y="5085184"/>
            <a:ext cx="7622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これまでの出席状況を鑑み、テストはしないことにしました</a:t>
            </a:r>
            <a:endParaRPr kumimoji="1" lang="en-US" altLang="ja-JP" sz="2000"/>
          </a:p>
          <a:p>
            <a:r>
              <a:rPr lang="ja-JP" altLang="en-US" sz="2000"/>
              <a:t>もし今後欠席が目立つ人がいた場合、追加レポートで対応します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1811540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F8F6F36-7D06-1247-9520-3F80BF213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再帰の終端条件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A292301-B888-714F-ABA4-E9729209D5A5}"/>
              </a:ext>
            </a:extLst>
          </p:cNvPr>
          <p:cNvSpPr/>
          <p:nvPr/>
        </p:nvSpPr>
        <p:spPr>
          <a:xfrm>
            <a:off x="539552" y="2132856"/>
            <a:ext cx="583264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8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28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8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fact</a:t>
            </a:r>
            <a:r>
              <a:rPr lang="en" altLang="ja-JP" sz="28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8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" altLang="ja-JP" sz="28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):</a:t>
            </a:r>
            <a:endParaRPr lang="en" altLang="ja-JP" sz="28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8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8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28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n </a:t>
            </a:r>
            <a:r>
              <a:rPr lang="en" altLang="ja-JP" sz="28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" altLang="ja-JP" sz="28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800" b="0" i="1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8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:</a:t>
            </a:r>
            <a:endParaRPr lang="en" altLang="ja-JP" sz="28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8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sz="28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sz="28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800" b="0" i="1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28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8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8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sz="28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n </a:t>
            </a:r>
            <a:r>
              <a:rPr lang="en" altLang="ja-JP" sz="28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ja-JP" sz="28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fact(n</a:t>
            </a:r>
            <a:r>
              <a:rPr lang="en" altLang="ja-JP" sz="28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sz="2800" b="0" i="1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8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</a:t>
            </a:r>
            <a:endParaRPr lang="en" altLang="ja-JP" sz="28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0F7B13F-4D3E-2546-B6AB-C22F7CAA9A8D}"/>
              </a:ext>
            </a:extLst>
          </p:cNvPr>
          <p:cNvSpPr txBox="1"/>
          <p:nvPr/>
        </p:nvSpPr>
        <p:spPr>
          <a:xfrm>
            <a:off x="611560" y="1196752"/>
            <a:ext cx="7596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終端条件は</a:t>
            </a:r>
            <a:r>
              <a:rPr kumimoji="1" lang="en-US" altLang="ja-JP" sz="2800"/>
              <a:t>(</a:t>
            </a:r>
            <a:r>
              <a:rPr kumimoji="1" lang="ja-JP" altLang="en-US" sz="2800"/>
              <a:t>原則として</a:t>
            </a:r>
            <a:r>
              <a:rPr kumimoji="1" lang="en-US" altLang="ja-JP" sz="2800"/>
              <a:t>)</a:t>
            </a:r>
            <a:r>
              <a:rPr kumimoji="1" lang="ja-JP" altLang="en-US" sz="2800"/>
              <a:t>関数の最初に記述する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5B42FDC7-E085-324A-89EF-5B54D171D56B}"/>
              </a:ext>
            </a:extLst>
          </p:cNvPr>
          <p:cNvSpPr/>
          <p:nvPr/>
        </p:nvSpPr>
        <p:spPr>
          <a:xfrm>
            <a:off x="1403648" y="2636912"/>
            <a:ext cx="3024336" cy="79208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D23BC5F-EDC0-C74B-A304-05648CAA5E91}"/>
              </a:ext>
            </a:extLst>
          </p:cNvPr>
          <p:cNvSpPr txBox="1"/>
          <p:nvPr/>
        </p:nvSpPr>
        <p:spPr>
          <a:xfrm>
            <a:off x="5148064" y="277134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終端条件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151E4907-D3F9-324A-B9B0-DCA6311B673B}"/>
              </a:ext>
            </a:extLst>
          </p:cNvPr>
          <p:cNvCxnSpPr>
            <a:stCxn id="6" idx="1"/>
            <a:endCxn id="5" idx="3"/>
          </p:cNvCxnSpPr>
          <p:nvPr/>
        </p:nvCxnSpPr>
        <p:spPr>
          <a:xfrm flipH="1">
            <a:off x="4427984" y="3032956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314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8E9144C-4BF4-2B43-B7DD-F45390D078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再帰三カ条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81B1B88-98A6-8D42-9A07-A2224A490571}"/>
              </a:ext>
            </a:extLst>
          </p:cNvPr>
          <p:cNvSpPr txBox="1"/>
          <p:nvPr/>
        </p:nvSpPr>
        <p:spPr>
          <a:xfrm>
            <a:off x="443736" y="265388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階乗を計算する関数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36E9527-D6BE-CD42-8C87-5FA60037EF3F}"/>
              </a:ext>
            </a:extLst>
          </p:cNvPr>
          <p:cNvSpPr/>
          <p:nvPr/>
        </p:nvSpPr>
        <p:spPr>
          <a:xfrm>
            <a:off x="1419096" y="3393504"/>
            <a:ext cx="373888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fact</a:t>
            </a:r>
            <a:r>
              <a:rPr lang="en" altLang="ja-JP" b="0">
                <a:effectLst/>
                <a:latin typeface="Menlo" panose="020B0609030804020204" pitchFamily="49" charset="0"/>
              </a:rPr>
              <a:t>(n):</a:t>
            </a:r>
          </a:p>
          <a:p>
            <a:r>
              <a:rPr lang="en" altLang="ja-JP">
                <a:latin typeface="Menlo" panose="020B0609030804020204" pitchFamily="49" charset="0"/>
              </a:rPr>
              <a:t>    </a:t>
            </a:r>
            <a:r>
              <a:rPr lang="en" altLang="ja-JP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effectLst/>
                <a:latin typeface="Menlo" panose="020B0609030804020204" pitchFamily="49" charset="0"/>
              </a:rPr>
              <a:t> n == 1: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        </a:t>
            </a:r>
            <a:r>
              <a:rPr lang="en" altLang="ja-JP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b="0">
                <a:effectLst/>
                <a:latin typeface="Menlo" panose="020B0609030804020204" pitchFamily="49" charset="0"/>
              </a:rPr>
              <a:t> 1</a:t>
            </a:r>
          </a:p>
          <a:p>
            <a:endParaRPr lang="en" altLang="ja-JP">
              <a:latin typeface="Menlo" panose="020B0609030804020204" pitchFamily="49" charset="0"/>
            </a:endParaRP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    </a:t>
            </a:r>
            <a:r>
              <a:rPr lang="en" altLang="ja-JP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b="0">
                <a:effectLst/>
                <a:latin typeface="Menlo" panose="020B0609030804020204" pitchFamily="49" charset="0"/>
              </a:rPr>
              <a:t> n * </a:t>
            </a:r>
            <a:r>
              <a:rPr lang="en" altLang="ja-JP" b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fact</a:t>
            </a:r>
            <a:r>
              <a:rPr lang="en" altLang="ja-JP" b="0"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n-1</a:t>
            </a:r>
            <a:r>
              <a:rPr lang="en" altLang="ja-JP" b="0">
                <a:effectLst/>
                <a:latin typeface="Menlo" panose="020B0609030804020204" pitchFamily="49" charset="0"/>
              </a:rPr>
              <a:t>)</a:t>
            </a: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A264238D-0EA1-2F40-82F4-464E825004D6}"/>
              </a:ext>
            </a:extLst>
          </p:cNvPr>
          <p:cNvCxnSpPr>
            <a:cxnSpLocks/>
          </p:cNvCxnSpPr>
          <p:nvPr/>
        </p:nvCxnSpPr>
        <p:spPr>
          <a:xfrm flipV="1">
            <a:off x="2323336" y="3202528"/>
            <a:ext cx="0" cy="193040"/>
          </a:xfrm>
          <a:prstGeom prst="line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4E0518B0-010F-2640-BE32-78AB8105A80B}"/>
              </a:ext>
            </a:extLst>
          </p:cNvPr>
          <p:cNvCxnSpPr>
            <a:cxnSpLocks/>
          </p:cNvCxnSpPr>
          <p:nvPr/>
        </p:nvCxnSpPr>
        <p:spPr>
          <a:xfrm flipV="1">
            <a:off x="3837176" y="4878928"/>
            <a:ext cx="0" cy="23368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43317FDD-D8DC-E446-9147-9A03528E5981}"/>
              </a:ext>
            </a:extLst>
          </p:cNvPr>
          <p:cNvCxnSpPr>
            <a:cxnSpLocks/>
          </p:cNvCxnSpPr>
          <p:nvPr/>
        </p:nvCxnSpPr>
        <p:spPr>
          <a:xfrm>
            <a:off x="890776" y="3202528"/>
            <a:ext cx="0" cy="191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21986A68-E3C0-F04D-9EBD-AED18689E24A}"/>
              </a:ext>
            </a:extLst>
          </p:cNvPr>
          <p:cNvCxnSpPr/>
          <p:nvPr/>
        </p:nvCxnSpPr>
        <p:spPr>
          <a:xfrm flipH="1">
            <a:off x="890776" y="3202528"/>
            <a:ext cx="14325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89694B39-3555-E74F-A2B9-62BF0F65290A}"/>
              </a:ext>
            </a:extLst>
          </p:cNvPr>
          <p:cNvCxnSpPr>
            <a:cxnSpLocks/>
          </p:cNvCxnSpPr>
          <p:nvPr/>
        </p:nvCxnSpPr>
        <p:spPr>
          <a:xfrm flipH="1">
            <a:off x="890776" y="5112608"/>
            <a:ext cx="2946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CD091D6-FE5C-0C4C-ABD4-82491D260F14}"/>
              </a:ext>
            </a:extLst>
          </p:cNvPr>
          <p:cNvSpPr txBox="1"/>
          <p:nvPr/>
        </p:nvSpPr>
        <p:spPr>
          <a:xfrm>
            <a:off x="149096" y="5234528"/>
            <a:ext cx="415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1.  </a:t>
            </a:r>
            <a:r>
              <a:rPr kumimoji="1" lang="ja-JP" altLang="en-US"/>
              <a:t>定義中に</a:t>
            </a:r>
            <a:r>
              <a:rPr kumimoji="1" lang="ja-JP" altLang="en-US">
                <a:solidFill>
                  <a:srgbClr val="0070C0"/>
                </a:solidFill>
              </a:rPr>
              <a:t>自分自身</a:t>
            </a:r>
            <a:r>
              <a:rPr kumimoji="1" lang="ja-JP" altLang="en-US"/>
              <a:t>を呼び出している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6692132-4CBA-CB4A-B76A-EE9FBFEC645C}"/>
              </a:ext>
            </a:extLst>
          </p:cNvPr>
          <p:cNvSpPr txBox="1"/>
          <p:nvPr/>
        </p:nvSpPr>
        <p:spPr>
          <a:xfrm>
            <a:off x="5276825" y="3812128"/>
            <a:ext cx="346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2.  </a:t>
            </a:r>
            <a:r>
              <a:rPr kumimoji="1" lang="ja-JP" altLang="en-US"/>
              <a:t>関数の最初に</a:t>
            </a:r>
            <a:r>
              <a:rPr lang="ja-JP" altLang="en-US">
                <a:solidFill>
                  <a:srgbClr val="0070C0"/>
                </a:solidFill>
                <a:latin typeface="-apple-system"/>
              </a:rPr>
              <a:t>終端</a:t>
            </a:r>
            <a:r>
              <a:rPr kumimoji="1" lang="ja-JP" altLang="en-US">
                <a:solidFill>
                  <a:srgbClr val="0070C0"/>
                </a:solidFill>
              </a:rPr>
              <a:t>条件</a:t>
            </a:r>
            <a:r>
              <a:rPr kumimoji="1" lang="ja-JP" altLang="en-US"/>
              <a:t>がある</a:t>
            </a:r>
          </a:p>
        </p:txBody>
      </p:sp>
      <p:sp>
        <p:nvSpPr>
          <p:cNvPr id="16" name="右中かっこ 15">
            <a:extLst>
              <a:ext uri="{FF2B5EF4-FFF2-40B4-BE49-F238E27FC236}">
                <a16:creationId xmlns:a16="http://schemas.microsoft.com/office/drawing/2014/main" id="{C38901DB-1B33-4F4F-A6DF-5489668C9D6D}"/>
              </a:ext>
            </a:extLst>
          </p:cNvPr>
          <p:cNvSpPr/>
          <p:nvPr/>
        </p:nvSpPr>
        <p:spPr>
          <a:xfrm>
            <a:off x="3735576" y="3700368"/>
            <a:ext cx="193040" cy="5689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5995D1EB-079A-D340-AE77-82291B65BFCC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3999737" y="3984849"/>
            <a:ext cx="1277088" cy="119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AF29F3F-FEDC-DD48-993D-B4E55B857CEB}"/>
              </a:ext>
            </a:extLst>
          </p:cNvPr>
          <p:cNvSpPr txBox="1"/>
          <p:nvPr/>
        </p:nvSpPr>
        <p:spPr>
          <a:xfrm>
            <a:off x="3923928" y="5661248"/>
            <a:ext cx="4851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3.  </a:t>
            </a:r>
            <a:r>
              <a:rPr kumimoji="1" lang="ja-JP" altLang="en-US"/>
              <a:t>「</a:t>
            </a:r>
            <a:r>
              <a:rPr kumimoji="1" lang="ja-JP" altLang="en-US">
                <a:solidFill>
                  <a:srgbClr val="0070C0"/>
                </a:solidFill>
              </a:rPr>
              <a:t>より小さな問題</a:t>
            </a:r>
            <a:r>
              <a:rPr kumimoji="1" lang="ja-JP" altLang="en-US"/>
              <a:t>」として自分を呼び</a:t>
            </a:r>
            <a:r>
              <a:rPr lang="ja-JP" altLang="en-US"/>
              <a:t>だす</a:t>
            </a:r>
            <a:endParaRPr kumimoji="1" lang="ja-JP" altLang="en-US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C016730B-D455-AF40-A843-A34A089FBA9A}"/>
              </a:ext>
            </a:extLst>
          </p:cNvPr>
          <p:cNvCxnSpPr/>
          <p:nvPr/>
        </p:nvCxnSpPr>
        <p:spPr>
          <a:xfrm flipV="1">
            <a:off x="4477256" y="4878928"/>
            <a:ext cx="0" cy="762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6AFE652-73AA-CB4F-A7F2-58CC70C15FED}"/>
              </a:ext>
            </a:extLst>
          </p:cNvPr>
          <p:cNvSpPr txBox="1"/>
          <p:nvPr/>
        </p:nvSpPr>
        <p:spPr>
          <a:xfrm>
            <a:off x="539552" y="1268760"/>
            <a:ext cx="8208912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sz="2000"/>
              <a:t>再帰とは、自分自身を呼び出す関数である</a:t>
            </a:r>
            <a:endParaRPr kumimoji="1" lang="en-US" altLang="ja-JP" sz="200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2000"/>
              <a:t>関数の最初に「終端条件」を記述する</a:t>
            </a:r>
            <a:endParaRPr kumimoji="1" lang="en-US" altLang="ja-JP" sz="200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2000"/>
              <a:t>「解きたい問題より小さな問題」に分解して自分自身を呼び出す</a:t>
            </a:r>
          </a:p>
        </p:txBody>
      </p:sp>
    </p:spTree>
    <p:extLst>
      <p:ext uri="{BB962C8B-B14F-4D97-AF65-F5344CB8AC3E}">
        <p14:creationId xmlns:p14="http://schemas.microsoft.com/office/powerpoint/2010/main" val="4032978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DB1BD10-EE4C-0F4A-AF46-0F66B66D9F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再帰関数の実行のされ方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5C79F5-EF3F-9D4E-8543-AF3D1FF048A5}"/>
              </a:ext>
            </a:extLst>
          </p:cNvPr>
          <p:cNvSpPr txBox="1"/>
          <p:nvPr/>
        </p:nvSpPr>
        <p:spPr>
          <a:xfrm>
            <a:off x="1558920" y="2971200"/>
            <a:ext cx="7941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/>
              <a:t>fact(3)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CE9CA78-752B-9145-9096-A4E922A32AFF}"/>
              </a:ext>
            </a:extLst>
          </p:cNvPr>
          <p:cNvSpPr txBox="1"/>
          <p:nvPr/>
        </p:nvSpPr>
        <p:spPr>
          <a:xfrm>
            <a:off x="1538600" y="4063400"/>
            <a:ext cx="7941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/>
              <a:t>fact(2)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4A7E8DD-B56D-FC45-BE30-9A888335BA00}"/>
              </a:ext>
            </a:extLst>
          </p:cNvPr>
          <p:cNvSpPr txBox="1"/>
          <p:nvPr/>
        </p:nvSpPr>
        <p:spPr>
          <a:xfrm>
            <a:off x="1558920" y="5155600"/>
            <a:ext cx="7941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/>
              <a:t>fact(1)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466CE15-0266-A044-BE08-145C92E55966}"/>
              </a:ext>
            </a:extLst>
          </p:cNvPr>
          <p:cNvSpPr/>
          <p:nvPr/>
        </p:nvSpPr>
        <p:spPr>
          <a:xfrm>
            <a:off x="4932040" y="3212976"/>
            <a:ext cx="373888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fact</a:t>
            </a:r>
            <a:r>
              <a:rPr lang="en" altLang="ja-JP" b="0">
                <a:effectLst/>
                <a:latin typeface="Menlo" panose="020B0609030804020204" pitchFamily="49" charset="0"/>
              </a:rPr>
              <a:t>(n):</a:t>
            </a:r>
          </a:p>
          <a:p>
            <a:r>
              <a:rPr lang="en" altLang="ja-JP">
                <a:latin typeface="Menlo" panose="020B0609030804020204" pitchFamily="49" charset="0"/>
              </a:rPr>
              <a:t>    </a:t>
            </a:r>
            <a:r>
              <a:rPr lang="en" altLang="ja-JP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effectLst/>
                <a:latin typeface="Menlo" panose="020B0609030804020204" pitchFamily="49" charset="0"/>
              </a:rPr>
              <a:t> n == 1: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        </a:t>
            </a:r>
            <a:r>
              <a:rPr lang="en" altLang="ja-JP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b="0">
                <a:effectLst/>
                <a:latin typeface="Menlo" panose="020B0609030804020204" pitchFamily="49" charset="0"/>
              </a:rPr>
              <a:t> 1</a:t>
            </a:r>
          </a:p>
          <a:p>
            <a:endParaRPr lang="en" altLang="ja-JP">
              <a:latin typeface="Menlo" panose="020B0609030804020204" pitchFamily="49" charset="0"/>
            </a:endParaRP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    </a:t>
            </a:r>
            <a:r>
              <a:rPr lang="en" altLang="ja-JP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b="0">
                <a:effectLst/>
                <a:latin typeface="Menlo" panose="020B0609030804020204" pitchFamily="49" charset="0"/>
              </a:rPr>
              <a:t> n * </a:t>
            </a:r>
            <a:r>
              <a:rPr lang="en" altLang="ja-JP" b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fact</a:t>
            </a:r>
            <a:r>
              <a:rPr lang="en" altLang="ja-JP" b="0"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n-1</a:t>
            </a:r>
            <a:r>
              <a:rPr lang="en" altLang="ja-JP" b="0">
                <a:effectLst/>
                <a:latin typeface="Menlo" panose="020B0609030804020204" pitchFamily="49" charset="0"/>
              </a:rPr>
              <a:t>)</a:t>
            </a:r>
          </a:p>
        </p:txBody>
      </p:sp>
      <p:cxnSp>
        <p:nvCxnSpPr>
          <p:cNvPr id="7" name="カギ線コネクタ 6">
            <a:extLst>
              <a:ext uri="{FF2B5EF4-FFF2-40B4-BE49-F238E27FC236}">
                <a16:creationId xmlns:a16="http://schemas.microsoft.com/office/drawing/2014/main" id="{6C964E30-F54F-F64D-810F-97ECA9787109}"/>
              </a:ext>
            </a:extLst>
          </p:cNvPr>
          <p:cNvCxnSpPr>
            <a:cxnSpLocks/>
          </p:cNvCxnSpPr>
          <p:nvPr/>
        </p:nvCxnSpPr>
        <p:spPr>
          <a:xfrm rot="5400000">
            <a:off x="987420" y="3656246"/>
            <a:ext cx="1051560" cy="10160"/>
          </a:xfrm>
          <a:prstGeom prst="bentConnector4">
            <a:avLst>
              <a:gd name="adj1" fmla="val 639"/>
              <a:gd name="adj2" fmla="val 23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カギ線コネクタ 7">
            <a:extLst>
              <a:ext uri="{FF2B5EF4-FFF2-40B4-BE49-F238E27FC236}">
                <a16:creationId xmlns:a16="http://schemas.microsoft.com/office/drawing/2014/main" id="{8C4CDADE-10E4-1044-BF3B-E6F2459CEF10}"/>
              </a:ext>
            </a:extLst>
          </p:cNvPr>
          <p:cNvCxnSpPr>
            <a:cxnSpLocks/>
          </p:cNvCxnSpPr>
          <p:nvPr/>
        </p:nvCxnSpPr>
        <p:spPr>
          <a:xfrm rot="5400000">
            <a:off x="977260" y="4814486"/>
            <a:ext cx="1051560" cy="10160"/>
          </a:xfrm>
          <a:prstGeom prst="bentConnector4">
            <a:avLst>
              <a:gd name="adj1" fmla="val 639"/>
              <a:gd name="adj2" fmla="val 23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カギ線コネクタ 8">
            <a:extLst>
              <a:ext uri="{FF2B5EF4-FFF2-40B4-BE49-F238E27FC236}">
                <a16:creationId xmlns:a16="http://schemas.microsoft.com/office/drawing/2014/main" id="{B5631DE4-0D46-5A47-9A82-80DC1DA2EC2B}"/>
              </a:ext>
            </a:extLst>
          </p:cNvPr>
          <p:cNvCxnSpPr>
            <a:cxnSpLocks/>
          </p:cNvCxnSpPr>
          <p:nvPr/>
        </p:nvCxnSpPr>
        <p:spPr>
          <a:xfrm flipH="1" flipV="1">
            <a:off x="2353048" y="4349666"/>
            <a:ext cx="30480" cy="1000760"/>
          </a:xfrm>
          <a:prstGeom prst="bentConnector4">
            <a:avLst>
              <a:gd name="adj1" fmla="val -750000"/>
              <a:gd name="adj2" fmla="val 99835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カギ線コネクタ 9">
            <a:extLst>
              <a:ext uri="{FF2B5EF4-FFF2-40B4-BE49-F238E27FC236}">
                <a16:creationId xmlns:a16="http://schemas.microsoft.com/office/drawing/2014/main" id="{6F4156EF-CD16-1148-8365-486581A9D631}"/>
              </a:ext>
            </a:extLst>
          </p:cNvPr>
          <p:cNvCxnSpPr>
            <a:cxnSpLocks/>
          </p:cNvCxnSpPr>
          <p:nvPr/>
        </p:nvCxnSpPr>
        <p:spPr>
          <a:xfrm flipH="1" flipV="1">
            <a:off x="2393688" y="3160946"/>
            <a:ext cx="30480" cy="1000760"/>
          </a:xfrm>
          <a:prstGeom prst="bentConnector4">
            <a:avLst>
              <a:gd name="adj1" fmla="val -750000"/>
              <a:gd name="adj2" fmla="val 99835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9150F67-8943-DA45-8134-9B6EDE4EA972}"/>
              </a:ext>
            </a:extLst>
          </p:cNvPr>
          <p:cNvSpPr txBox="1"/>
          <p:nvPr/>
        </p:nvSpPr>
        <p:spPr>
          <a:xfrm>
            <a:off x="177160" y="35096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呼び出し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CD3AD05-A8BF-D545-8681-CDA81F1C575E}"/>
              </a:ext>
            </a:extLst>
          </p:cNvPr>
          <p:cNvSpPr txBox="1"/>
          <p:nvPr/>
        </p:nvSpPr>
        <p:spPr>
          <a:xfrm>
            <a:off x="136520" y="46984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呼び出し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B4D86D0-DFF6-274A-BB94-8669F661DF38}"/>
              </a:ext>
            </a:extLst>
          </p:cNvPr>
          <p:cNvSpPr txBox="1"/>
          <p:nvPr/>
        </p:nvSpPr>
        <p:spPr>
          <a:xfrm>
            <a:off x="683568" y="558924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ここで終端条件にマッチ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9661134-EDB4-874C-90D8-0E47DD9D773F}"/>
              </a:ext>
            </a:extLst>
          </p:cNvPr>
          <p:cNvSpPr txBox="1"/>
          <p:nvPr/>
        </p:nvSpPr>
        <p:spPr>
          <a:xfrm>
            <a:off x="2767960" y="4759360"/>
            <a:ext cx="113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fact(1) = 1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24A58C9-49D4-7C48-AB36-B2FB33445692}"/>
              </a:ext>
            </a:extLst>
          </p:cNvPr>
          <p:cNvSpPr txBox="1"/>
          <p:nvPr/>
        </p:nvSpPr>
        <p:spPr>
          <a:xfrm>
            <a:off x="2788280" y="3530000"/>
            <a:ext cx="1963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fact(2) = 2 * fact(1)</a:t>
            </a:r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DA004A15-F356-304A-AF33-450FAD52B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030" y="1363548"/>
            <a:ext cx="709930" cy="1041231"/>
          </a:xfrm>
          <a:prstGeom prst="rect">
            <a:avLst/>
          </a:prstGeom>
        </p:spPr>
      </p:pic>
      <p:sp>
        <p:nvSpPr>
          <p:cNvPr id="17" name="角丸四角形吹き出し 16">
            <a:extLst>
              <a:ext uri="{FF2B5EF4-FFF2-40B4-BE49-F238E27FC236}">
                <a16:creationId xmlns:a16="http://schemas.microsoft.com/office/drawing/2014/main" id="{68849028-D7BD-9B49-B5A8-C3393BD24116}"/>
              </a:ext>
            </a:extLst>
          </p:cNvPr>
          <p:cNvSpPr/>
          <p:nvPr/>
        </p:nvSpPr>
        <p:spPr>
          <a:xfrm>
            <a:off x="2341240" y="959520"/>
            <a:ext cx="1849120" cy="629920"/>
          </a:xfrm>
          <a:prstGeom prst="wedgeRoundRectCallout">
            <a:avLst>
              <a:gd name="adj1" fmla="val -52691"/>
              <a:gd name="adj2" fmla="val 75000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7650999-3892-994A-943C-0A52A4C4109F}"/>
              </a:ext>
            </a:extLst>
          </p:cNvPr>
          <p:cNvSpPr txBox="1"/>
          <p:nvPr/>
        </p:nvSpPr>
        <p:spPr>
          <a:xfrm>
            <a:off x="2402200" y="1132240"/>
            <a:ext cx="171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fact(3)</a:t>
            </a:r>
            <a:r>
              <a:rPr kumimoji="1" lang="ja-JP" altLang="en-US"/>
              <a:t>ください</a:t>
            </a:r>
          </a:p>
        </p:txBody>
      </p:sp>
      <p:cxnSp>
        <p:nvCxnSpPr>
          <p:cNvPr id="19" name="カギ線コネクタ 18">
            <a:extLst>
              <a:ext uri="{FF2B5EF4-FFF2-40B4-BE49-F238E27FC236}">
                <a16:creationId xmlns:a16="http://schemas.microsoft.com/office/drawing/2014/main" id="{1AF505D7-8E8E-944C-8D0F-05231918469E}"/>
              </a:ext>
            </a:extLst>
          </p:cNvPr>
          <p:cNvCxnSpPr>
            <a:cxnSpLocks/>
          </p:cNvCxnSpPr>
          <p:nvPr/>
        </p:nvCxnSpPr>
        <p:spPr>
          <a:xfrm rot="5400000">
            <a:off x="997580" y="2518326"/>
            <a:ext cx="1051560" cy="10160"/>
          </a:xfrm>
          <a:prstGeom prst="bentConnector4">
            <a:avLst>
              <a:gd name="adj1" fmla="val 639"/>
              <a:gd name="adj2" fmla="val 23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カギ線コネクタ 19">
            <a:extLst>
              <a:ext uri="{FF2B5EF4-FFF2-40B4-BE49-F238E27FC236}">
                <a16:creationId xmlns:a16="http://schemas.microsoft.com/office/drawing/2014/main" id="{D1BF4EE6-B77A-4542-A6F2-A81DF52C7B03}"/>
              </a:ext>
            </a:extLst>
          </p:cNvPr>
          <p:cNvCxnSpPr>
            <a:cxnSpLocks/>
          </p:cNvCxnSpPr>
          <p:nvPr/>
        </p:nvCxnSpPr>
        <p:spPr>
          <a:xfrm flipH="1" flipV="1">
            <a:off x="2414008" y="2002706"/>
            <a:ext cx="30480" cy="1000760"/>
          </a:xfrm>
          <a:prstGeom prst="bentConnector4">
            <a:avLst>
              <a:gd name="adj1" fmla="val -750000"/>
              <a:gd name="adj2" fmla="val 99835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17A0CF8-EC80-1F43-BC64-647535238BD4}"/>
              </a:ext>
            </a:extLst>
          </p:cNvPr>
          <p:cNvSpPr txBox="1"/>
          <p:nvPr/>
        </p:nvSpPr>
        <p:spPr>
          <a:xfrm>
            <a:off x="2747640" y="2310800"/>
            <a:ext cx="2301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fact(3) = 3 * fact(2) = 6</a:t>
            </a:r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FEAC725-AFEE-A243-89DE-DBB057B7BA4A}"/>
              </a:ext>
            </a:extLst>
          </p:cNvPr>
          <p:cNvSpPr txBox="1"/>
          <p:nvPr/>
        </p:nvSpPr>
        <p:spPr>
          <a:xfrm>
            <a:off x="2195736" y="6165304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再帰は「行って帰って」来る</a:t>
            </a:r>
          </a:p>
        </p:txBody>
      </p:sp>
    </p:spTree>
    <p:extLst>
      <p:ext uri="{BB962C8B-B14F-4D97-AF65-F5344CB8AC3E}">
        <p14:creationId xmlns:p14="http://schemas.microsoft.com/office/powerpoint/2010/main" val="4059178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7C75564-0EC1-2E41-BCBC-09062F2FCD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：階段の登り方問題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9D5D664-9FD8-2449-8C29-C79116141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79512" y="2420888"/>
            <a:ext cx="1982030" cy="2334852"/>
          </a:xfrm>
          <a:prstGeom prst="rect">
            <a:avLst/>
          </a:prstGeom>
        </p:spPr>
      </p:pic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51BC618-6EEE-8541-83A7-5E489FD96814}"/>
              </a:ext>
            </a:extLst>
          </p:cNvPr>
          <p:cNvGrpSpPr/>
          <p:nvPr/>
        </p:nvGrpSpPr>
        <p:grpSpPr>
          <a:xfrm>
            <a:off x="2647542" y="3222998"/>
            <a:ext cx="1974424" cy="1480818"/>
            <a:chOff x="3287688" y="2996952"/>
            <a:chExt cx="2304256" cy="1728192"/>
          </a:xfrm>
        </p:grpSpPr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C5B0A6D7-2BDB-DF47-94F6-A0B9B1A72A1C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2779E234-A33E-A14A-A387-E0701FF816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79D44B33-1567-6040-8E57-B707C24FC3A8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524D1B8A-1108-7849-BD7B-971B022DD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5142DC00-5693-2F4A-95AD-E18BC6DCA73B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BBEAE8B2-5B95-254D-A127-DA4D47049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79B7E096-979E-A34C-AC4C-E26C16A86E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フリーフォーム 5">
            <a:extLst>
              <a:ext uri="{FF2B5EF4-FFF2-40B4-BE49-F238E27FC236}">
                <a16:creationId xmlns:a16="http://schemas.microsoft.com/office/drawing/2014/main" id="{A31D25B8-AF8D-1742-9496-4372D9D4F4CD}"/>
              </a:ext>
            </a:extLst>
          </p:cNvPr>
          <p:cNvSpPr/>
          <p:nvPr/>
        </p:nvSpPr>
        <p:spPr>
          <a:xfrm>
            <a:off x="2699943" y="4046932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FC60C842-9DE0-1743-A607-A51592D42A55}"/>
              </a:ext>
            </a:extLst>
          </p:cNvPr>
          <p:cNvSpPr/>
          <p:nvPr/>
        </p:nvSpPr>
        <p:spPr>
          <a:xfrm>
            <a:off x="3264550" y="3562443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A168A4CB-5CA7-EF48-A469-A89762314765}"/>
              </a:ext>
            </a:extLst>
          </p:cNvPr>
          <p:cNvSpPr/>
          <p:nvPr/>
        </p:nvSpPr>
        <p:spPr>
          <a:xfrm>
            <a:off x="3816808" y="3068837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813CD8B2-7C4E-1F41-B90F-0678170E55C0}"/>
              </a:ext>
            </a:extLst>
          </p:cNvPr>
          <p:cNvGrpSpPr/>
          <p:nvPr/>
        </p:nvGrpSpPr>
        <p:grpSpPr>
          <a:xfrm>
            <a:off x="4683667" y="3222998"/>
            <a:ext cx="1974424" cy="1480818"/>
            <a:chOff x="3287688" y="2996952"/>
            <a:chExt cx="2304256" cy="1728192"/>
          </a:xfrm>
        </p:grpSpPr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473878A3-2187-5E45-B2EC-58B5D96218B7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9CE5F23C-0DD1-F749-8BC7-A1E87E238F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0A1E711A-3F5C-9B42-B8EB-8B6BD296DBDA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E8E52E6-4AA2-B643-A55A-D31AED30C9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7248A335-AFF0-CA48-B34A-D11F1C140F2E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16CD9457-707B-C54A-B6DF-9B4E6CFA33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56127578-08E6-244A-B635-FCDC2E480C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91F4CF29-A72E-CE45-A4AB-48079D289816}"/>
              </a:ext>
            </a:extLst>
          </p:cNvPr>
          <p:cNvGrpSpPr/>
          <p:nvPr/>
        </p:nvGrpSpPr>
        <p:grpSpPr>
          <a:xfrm>
            <a:off x="6719792" y="3222998"/>
            <a:ext cx="1974424" cy="1480818"/>
            <a:chOff x="3287688" y="2996952"/>
            <a:chExt cx="2304256" cy="1728192"/>
          </a:xfrm>
        </p:grpSpPr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8C2560CA-3F81-8443-8A9A-D1EF12746875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A512CE06-8E03-3647-AED1-2326F0A109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8D3D1334-27E9-8F4C-922F-73F8F9DC0EC6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46420269-7C93-4348-BB25-0C0E5E57CF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724F1D2F-7C28-A347-85B5-BCE3EC456851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70FCB173-3CF0-A94F-81D0-EE4E9A4BF4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BD9DE311-815F-AA49-BC78-910752CAA1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48E54AB9-5593-C540-AAE6-5F8406C6FE6D}"/>
              </a:ext>
            </a:extLst>
          </p:cNvPr>
          <p:cNvSpPr/>
          <p:nvPr/>
        </p:nvSpPr>
        <p:spPr>
          <a:xfrm>
            <a:off x="4745368" y="4025108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0D1ED79B-0D14-AF4F-B3B7-C91A11C44CB5}"/>
              </a:ext>
            </a:extLst>
          </p:cNvPr>
          <p:cNvSpPr/>
          <p:nvPr/>
        </p:nvSpPr>
        <p:spPr>
          <a:xfrm>
            <a:off x="7830405" y="3037896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E2355E1-FA26-AE4F-9CB3-3C22195E53CC}"/>
              </a:ext>
            </a:extLst>
          </p:cNvPr>
          <p:cNvSpPr/>
          <p:nvPr/>
        </p:nvSpPr>
        <p:spPr>
          <a:xfrm>
            <a:off x="5362375" y="2852793"/>
            <a:ext cx="1048913" cy="1326475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5679929F-139D-0947-9F9A-19F87F080583}"/>
              </a:ext>
            </a:extLst>
          </p:cNvPr>
          <p:cNvSpPr/>
          <p:nvPr/>
        </p:nvSpPr>
        <p:spPr>
          <a:xfrm>
            <a:off x="6904894" y="3346399"/>
            <a:ext cx="1048913" cy="1326475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680C007-D53E-B449-9C03-1334C38B30F7}"/>
              </a:ext>
            </a:extLst>
          </p:cNvPr>
          <p:cNvSpPr txBox="1"/>
          <p:nvPr/>
        </p:nvSpPr>
        <p:spPr>
          <a:xfrm>
            <a:off x="2770944" y="2359187"/>
            <a:ext cx="1364209" cy="316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1 + 1 + 1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11B93C-F190-4F42-9381-1951E0AE89B1}"/>
              </a:ext>
            </a:extLst>
          </p:cNvPr>
          <p:cNvSpPr txBox="1"/>
          <p:nvPr/>
        </p:nvSpPr>
        <p:spPr>
          <a:xfrm>
            <a:off x="5300675" y="2359187"/>
            <a:ext cx="998845" cy="316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1 + 2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9FFA287-E0B0-3945-91C5-90B00B13CE25}"/>
              </a:ext>
            </a:extLst>
          </p:cNvPr>
          <p:cNvSpPr txBox="1"/>
          <p:nvPr/>
        </p:nvSpPr>
        <p:spPr>
          <a:xfrm>
            <a:off x="7460201" y="2359187"/>
            <a:ext cx="998845" cy="316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2 + 1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0DCB6E5-98BF-E148-B492-DA9E1EF24BAC}"/>
              </a:ext>
            </a:extLst>
          </p:cNvPr>
          <p:cNvSpPr txBox="1"/>
          <p:nvPr/>
        </p:nvSpPr>
        <p:spPr>
          <a:xfrm>
            <a:off x="323528" y="1340768"/>
            <a:ext cx="8568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/>
              <a:t>n</a:t>
            </a:r>
            <a:r>
              <a:rPr lang="ja-JP" altLang="en-US" sz="2000"/>
              <a:t>段の階段を</a:t>
            </a:r>
            <a:r>
              <a:rPr lang="en-US" altLang="ja-JP" sz="2000"/>
              <a:t>1</a:t>
            </a:r>
            <a:r>
              <a:rPr lang="ja-JP" altLang="en-US" sz="2000"/>
              <a:t>段もしくは</a:t>
            </a:r>
            <a:r>
              <a:rPr lang="en-US" altLang="ja-JP" sz="2000"/>
              <a:t>2</a:t>
            </a:r>
            <a:r>
              <a:rPr lang="ja-JP" altLang="en-US" sz="2000"/>
              <a:t>段を混ぜて登る時、何通りの登り方があるか？</a:t>
            </a:r>
            <a:endParaRPr kumimoji="1" lang="en-US" altLang="ja-JP" sz="200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A33E030-05EC-9048-B39E-268E5E116E2C}"/>
              </a:ext>
            </a:extLst>
          </p:cNvPr>
          <p:cNvSpPr txBox="1"/>
          <p:nvPr/>
        </p:nvSpPr>
        <p:spPr>
          <a:xfrm>
            <a:off x="971600" y="5445224"/>
            <a:ext cx="7412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n</a:t>
            </a:r>
            <a:r>
              <a:rPr lang="ja-JP" altLang="en-US" sz="2400"/>
              <a:t>段の階段の登り方の数を返す関数</a:t>
            </a:r>
            <a:r>
              <a:rPr lang="en-US" altLang="ja-JP" sz="2400"/>
              <a:t> kaidan(n)</a:t>
            </a:r>
            <a:r>
              <a:rPr lang="ja-JP" altLang="en-US" sz="2400"/>
              <a:t>が欲しい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2600473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3ABC157-9175-9E49-A4E0-C5BFB8BB1D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：階段の登り方問題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77C8E88-F3D5-D543-B2D9-363409945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51520" y="1052736"/>
            <a:ext cx="1982030" cy="2334852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C149987-5704-5445-AC5A-3B05A401A336}"/>
              </a:ext>
            </a:extLst>
          </p:cNvPr>
          <p:cNvGrpSpPr/>
          <p:nvPr/>
        </p:nvGrpSpPr>
        <p:grpSpPr>
          <a:xfrm>
            <a:off x="2719550" y="1854846"/>
            <a:ext cx="1974424" cy="1480818"/>
            <a:chOff x="3287688" y="2996952"/>
            <a:chExt cx="2304256" cy="1728192"/>
          </a:xfrm>
        </p:grpSpPr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2692AFE9-CAEC-B140-A593-9F42F0308E24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546D346D-C8E9-4240-9FD3-10240127D1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FE1E0924-6A71-F040-9F67-E31DC1DB279A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DF50BDDC-30FA-FA45-8A95-0A8C64A9FE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6789A923-BB67-434A-BEAA-B530EF30C6F7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AAD212C6-D8BF-AD4B-90D1-3D44FC7EF4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7FA6BD77-39A0-1540-96EA-91F656CE48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42178883-BD81-A44F-9E51-96FAF20E9CCA}"/>
              </a:ext>
            </a:extLst>
          </p:cNvPr>
          <p:cNvSpPr/>
          <p:nvPr/>
        </p:nvSpPr>
        <p:spPr>
          <a:xfrm>
            <a:off x="2771951" y="2678780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A590FF50-B9FE-EC4A-9ED2-A4BFBB27891C}"/>
              </a:ext>
            </a:extLst>
          </p:cNvPr>
          <p:cNvSpPr/>
          <p:nvPr/>
        </p:nvSpPr>
        <p:spPr>
          <a:xfrm>
            <a:off x="3336558" y="2194291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6C09AEFA-A83F-1F42-AB14-53F4EAC5C2AA}"/>
              </a:ext>
            </a:extLst>
          </p:cNvPr>
          <p:cNvSpPr/>
          <p:nvPr/>
        </p:nvSpPr>
        <p:spPr>
          <a:xfrm>
            <a:off x="3888816" y="1700685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AEC5367F-1572-6941-92E7-22C89A00CCC3}"/>
              </a:ext>
            </a:extLst>
          </p:cNvPr>
          <p:cNvGrpSpPr/>
          <p:nvPr/>
        </p:nvGrpSpPr>
        <p:grpSpPr>
          <a:xfrm>
            <a:off x="4755675" y="1854846"/>
            <a:ext cx="1974424" cy="1480818"/>
            <a:chOff x="3287688" y="2996952"/>
            <a:chExt cx="2304256" cy="1728192"/>
          </a:xfrm>
        </p:grpSpPr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93981264-4B50-C644-BC3A-13EFB7609A14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5CDCE24A-1FB1-3640-93D7-0A9F273BF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1BEA9C64-0B50-754B-923E-6E50DD764551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8BAB6713-1D61-5448-8F71-D1CB576B27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36DBADD0-00AD-664C-AD62-05A20F419FFC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1DD2547E-C4DA-A344-A1D9-DB748C3F5D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AD93E743-974A-6048-9738-E5A2E1A773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6ED2D005-848F-7E40-84AA-8719A2705F03}"/>
              </a:ext>
            </a:extLst>
          </p:cNvPr>
          <p:cNvGrpSpPr/>
          <p:nvPr/>
        </p:nvGrpSpPr>
        <p:grpSpPr>
          <a:xfrm>
            <a:off x="6791800" y="1854846"/>
            <a:ext cx="1974424" cy="1480818"/>
            <a:chOff x="3287688" y="2996952"/>
            <a:chExt cx="2304256" cy="1728192"/>
          </a:xfrm>
        </p:grpSpPr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CD9D795F-6F20-DE49-BE78-202FA6391380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E4891B24-4ED8-3A48-8453-E1270A9D1E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9FB98B60-D87A-FF46-854A-D0537F3F2CB0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83C3CC7C-9FAA-0047-BBC5-4A71EAFB95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411A3294-FEF3-0A40-9EF7-4E9F742981E9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9FA583F0-6F34-8740-A826-2ACC588F82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9BE5C035-DDD4-0C46-9F8E-C9D5CC7E49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FFBB99BE-259C-224D-A92F-04F4E37C4A8E}"/>
              </a:ext>
            </a:extLst>
          </p:cNvPr>
          <p:cNvSpPr/>
          <p:nvPr/>
        </p:nvSpPr>
        <p:spPr>
          <a:xfrm>
            <a:off x="4817376" y="2656956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5C0031C1-587A-AF43-932C-6BFCDFB39C32}"/>
              </a:ext>
            </a:extLst>
          </p:cNvPr>
          <p:cNvSpPr/>
          <p:nvPr/>
        </p:nvSpPr>
        <p:spPr>
          <a:xfrm>
            <a:off x="7902413" y="1669744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931F18B1-CCF9-A649-B24B-402585B698F4}"/>
              </a:ext>
            </a:extLst>
          </p:cNvPr>
          <p:cNvSpPr/>
          <p:nvPr/>
        </p:nvSpPr>
        <p:spPr>
          <a:xfrm>
            <a:off x="5434383" y="1484641"/>
            <a:ext cx="1048913" cy="1326475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E346BF08-C513-4549-9E6F-C410909F5111}"/>
              </a:ext>
            </a:extLst>
          </p:cNvPr>
          <p:cNvSpPr/>
          <p:nvPr/>
        </p:nvSpPr>
        <p:spPr>
          <a:xfrm>
            <a:off x="6976902" y="1978247"/>
            <a:ext cx="1048913" cy="1326475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0C03889B-AD20-7C47-AEF0-2EA26337F910}"/>
              </a:ext>
            </a:extLst>
          </p:cNvPr>
          <p:cNvSpPr txBox="1"/>
          <p:nvPr/>
        </p:nvSpPr>
        <p:spPr>
          <a:xfrm>
            <a:off x="2842952" y="991035"/>
            <a:ext cx="1364209" cy="316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1 + 1 + 1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55B1A6F-097A-5447-A614-A4B1AD28FC1E}"/>
              </a:ext>
            </a:extLst>
          </p:cNvPr>
          <p:cNvSpPr txBox="1"/>
          <p:nvPr/>
        </p:nvSpPr>
        <p:spPr>
          <a:xfrm>
            <a:off x="5372683" y="991035"/>
            <a:ext cx="998845" cy="316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1 + 2</a:t>
            </a:r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E70B670-5FB9-6C40-9EF5-8945E4B76139}"/>
              </a:ext>
            </a:extLst>
          </p:cNvPr>
          <p:cNvSpPr txBox="1"/>
          <p:nvPr/>
        </p:nvSpPr>
        <p:spPr>
          <a:xfrm>
            <a:off x="7532209" y="991035"/>
            <a:ext cx="998845" cy="316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2 + 1</a:t>
            </a:r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5B2DC46-6B00-4445-914E-1F69491C6271}"/>
              </a:ext>
            </a:extLst>
          </p:cNvPr>
          <p:cNvSpPr txBox="1"/>
          <p:nvPr/>
        </p:nvSpPr>
        <p:spPr>
          <a:xfrm>
            <a:off x="1475656" y="3645024"/>
            <a:ext cx="5570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整数</a:t>
            </a:r>
            <a:r>
              <a:rPr kumimoji="1" lang="en-US" altLang="ja-JP" sz="2400"/>
              <a:t>n</a:t>
            </a:r>
            <a:r>
              <a:rPr kumimoji="1" lang="ja-JP" altLang="en-US" sz="2400"/>
              <a:t>を、</a:t>
            </a:r>
            <a:r>
              <a:rPr kumimoji="1" lang="en-US" altLang="ja-JP" sz="2400"/>
              <a:t>1</a:t>
            </a:r>
            <a:r>
              <a:rPr kumimoji="1" lang="ja-JP" altLang="en-US" sz="2400"/>
              <a:t>や</a:t>
            </a:r>
            <a:r>
              <a:rPr kumimoji="1" lang="en-US" altLang="ja-JP" sz="2400"/>
              <a:t>2</a:t>
            </a:r>
            <a:r>
              <a:rPr kumimoji="1" lang="ja-JP" altLang="en-US" sz="2400"/>
              <a:t>の和として表す方法の数</a:t>
            </a:r>
          </a:p>
        </p:txBody>
      </p:sp>
      <p:sp>
        <p:nvSpPr>
          <p:cNvPr id="39" name="右矢印 38">
            <a:extLst>
              <a:ext uri="{FF2B5EF4-FFF2-40B4-BE49-F238E27FC236}">
                <a16:creationId xmlns:a16="http://schemas.microsoft.com/office/drawing/2014/main" id="{0D7F7DB1-4FA7-BF41-B854-685C1C2AE49F}"/>
              </a:ext>
            </a:extLst>
          </p:cNvPr>
          <p:cNvSpPr/>
          <p:nvPr/>
        </p:nvSpPr>
        <p:spPr>
          <a:xfrm>
            <a:off x="755576" y="3645024"/>
            <a:ext cx="477904" cy="42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E93A11AC-83F1-7842-B053-99FB67CB72D8}"/>
              </a:ext>
            </a:extLst>
          </p:cNvPr>
          <p:cNvSpPr txBox="1"/>
          <p:nvPr/>
        </p:nvSpPr>
        <p:spPr>
          <a:xfrm>
            <a:off x="899592" y="4581128"/>
            <a:ext cx="2129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3 = 1 + 1 + 1</a:t>
            </a:r>
          </a:p>
          <a:p>
            <a:r>
              <a:rPr lang="en-US" altLang="ja-JP" sz="2800"/>
              <a:t>3 = 1 + 2</a:t>
            </a:r>
          </a:p>
          <a:p>
            <a:r>
              <a:rPr kumimoji="1" lang="en-US" altLang="ja-JP" sz="2800"/>
              <a:t>3 = 2 + 1</a:t>
            </a:r>
            <a:endParaRPr kumimoji="1" lang="ja-JP" altLang="en-US" sz="280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EFB0D615-2A7B-A94F-B403-D85C19E6A079}"/>
              </a:ext>
            </a:extLst>
          </p:cNvPr>
          <p:cNvSpPr txBox="1"/>
          <p:nvPr/>
        </p:nvSpPr>
        <p:spPr>
          <a:xfrm>
            <a:off x="4427984" y="4509120"/>
            <a:ext cx="271741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/>
              <a:t>4</a:t>
            </a:r>
            <a:r>
              <a:rPr kumimoji="1" lang="en-US" altLang="ja-JP" sz="2800"/>
              <a:t> = 1 + 1 + 1 + 1</a:t>
            </a:r>
          </a:p>
          <a:p>
            <a:r>
              <a:rPr lang="en-US" altLang="ja-JP" sz="2800"/>
              <a:t>4 = 1 + 1 + 2</a:t>
            </a:r>
          </a:p>
          <a:p>
            <a:r>
              <a:rPr lang="en-US" altLang="ja-JP" sz="2800"/>
              <a:t>4 = 1 + 2 + 1</a:t>
            </a:r>
          </a:p>
          <a:p>
            <a:r>
              <a:rPr lang="en-US" altLang="ja-JP" sz="2800"/>
              <a:t>4 = 2 + 1 + 1</a:t>
            </a:r>
          </a:p>
          <a:p>
            <a:r>
              <a:rPr lang="en-US" altLang="ja-JP" sz="2800"/>
              <a:t>4 = 2 + 2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E1A56759-4545-304B-8C28-7D86EE0E8D8C}"/>
              </a:ext>
            </a:extLst>
          </p:cNvPr>
          <p:cNvSpPr txBox="1"/>
          <p:nvPr/>
        </p:nvSpPr>
        <p:spPr>
          <a:xfrm>
            <a:off x="971600" y="4149080"/>
            <a:ext cx="182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kaidan(3) = 3</a:t>
            </a:r>
            <a:endParaRPr kumimoji="1" lang="ja-JP" altLang="en-US" sz="240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0F9D0FE5-E634-6C44-930E-2A6AC1FF4D99}"/>
              </a:ext>
            </a:extLst>
          </p:cNvPr>
          <p:cNvSpPr txBox="1"/>
          <p:nvPr/>
        </p:nvSpPr>
        <p:spPr>
          <a:xfrm>
            <a:off x="4427984" y="4149080"/>
            <a:ext cx="182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kaidan(4) = 5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745900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894F205-F8CA-1443-A7F6-1C3BF2D1D6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：階段の登り方問題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1CFDD8E-4D71-584F-9BDF-D0C9299F18CC}"/>
              </a:ext>
            </a:extLst>
          </p:cNvPr>
          <p:cNvSpPr txBox="1"/>
          <p:nvPr/>
        </p:nvSpPr>
        <p:spPr>
          <a:xfrm>
            <a:off x="395536" y="98072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再帰の考え方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7698A90-0E31-0044-8755-C72EB283582B}"/>
              </a:ext>
            </a:extLst>
          </p:cNvPr>
          <p:cNvSpPr txBox="1"/>
          <p:nvPr/>
        </p:nvSpPr>
        <p:spPr>
          <a:xfrm>
            <a:off x="755576" y="1556792"/>
            <a:ext cx="78488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「今解きたい問題よりも小さな問題の答えが全てわかっている場合、</a:t>
            </a:r>
            <a:r>
              <a:rPr kumimoji="1" lang="ja-JP" altLang="en-US" sz="2800"/>
              <a:t>解きたい問題の答えはどう記述できるだろうか？」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AFA9691-F078-8641-AAAF-58AA0A0FADA8}"/>
              </a:ext>
            </a:extLst>
          </p:cNvPr>
          <p:cNvSpPr txBox="1"/>
          <p:nvPr/>
        </p:nvSpPr>
        <p:spPr>
          <a:xfrm>
            <a:off x="323528" y="3140968"/>
            <a:ext cx="7622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階段を登り切る時は、最後に</a:t>
            </a:r>
            <a:r>
              <a:rPr kumimoji="1" lang="en-US" altLang="ja-JP" sz="2000"/>
              <a:t>1</a:t>
            </a:r>
            <a:r>
              <a:rPr kumimoji="1" lang="ja-JP" altLang="en-US" sz="2000"/>
              <a:t>段登る場合と</a:t>
            </a:r>
            <a:r>
              <a:rPr kumimoji="1" lang="en-US" altLang="ja-JP" sz="2000"/>
              <a:t>2</a:t>
            </a:r>
            <a:r>
              <a:rPr kumimoji="1" lang="ja-JP" altLang="en-US" sz="2000"/>
              <a:t>段登る場合がある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29EAD9BD-FBDC-D148-9D14-C39FCA71570F}"/>
              </a:ext>
            </a:extLst>
          </p:cNvPr>
          <p:cNvGrpSpPr/>
          <p:nvPr/>
        </p:nvGrpSpPr>
        <p:grpSpPr>
          <a:xfrm>
            <a:off x="1763688" y="4149080"/>
            <a:ext cx="1974424" cy="1480818"/>
            <a:chOff x="3287688" y="2996952"/>
            <a:chExt cx="2304256" cy="1728192"/>
          </a:xfrm>
        </p:grpSpPr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1F13C845-6DEF-0847-9A07-0D8382644C17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5970AB49-0DD7-5344-9D21-D64A311A2D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BC61BCC3-426B-434F-B187-CF029908E93E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6146A8F4-31DA-6D4A-96B3-4497330C38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56B837E0-B0E3-1D44-95D0-5A1CC015CE6F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9DEACBC4-508C-4A47-813E-83319E6663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2893E632-9C73-8A4A-8DEA-38D67283F3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540B9AF5-3F2A-7848-86BC-3E440C901028}"/>
              </a:ext>
            </a:extLst>
          </p:cNvPr>
          <p:cNvGrpSpPr/>
          <p:nvPr/>
        </p:nvGrpSpPr>
        <p:grpSpPr>
          <a:xfrm>
            <a:off x="4283968" y="4221088"/>
            <a:ext cx="1974424" cy="1480818"/>
            <a:chOff x="3287688" y="2996952"/>
            <a:chExt cx="2304256" cy="1728192"/>
          </a:xfrm>
        </p:grpSpPr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77794405-4FBA-8440-8EDD-A1CB3C32BD27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9A7D807E-E1C1-FB4E-9FD6-554217E8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47F0332D-30CA-5C47-A71C-618B017EA616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F26FA63D-EA1E-134B-BCE4-1DF1928D18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1D4A58FC-7B77-574F-B97F-7887A7B95A40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1F8436F5-D681-D64D-84B6-73152FC72E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6095088A-6810-0843-B292-B71F0E28EC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E3FACD63-D1F0-DB4F-9BBF-DE9EC214EAD9}"/>
              </a:ext>
            </a:extLst>
          </p:cNvPr>
          <p:cNvSpPr/>
          <p:nvPr/>
        </p:nvSpPr>
        <p:spPr>
          <a:xfrm>
            <a:off x="5364088" y="4005064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07CEAC46-5D25-B949-A79C-0A3020C79361}"/>
              </a:ext>
            </a:extLst>
          </p:cNvPr>
          <p:cNvSpPr/>
          <p:nvPr/>
        </p:nvSpPr>
        <p:spPr>
          <a:xfrm>
            <a:off x="2411760" y="3789040"/>
            <a:ext cx="1048913" cy="1326475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B3570F2-8171-AA4F-B3EB-C8A3D983888B}"/>
              </a:ext>
            </a:extLst>
          </p:cNvPr>
          <p:cNvSpPr txBox="1"/>
          <p:nvPr/>
        </p:nvSpPr>
        <p:spPr>
          <a:xfrm>
            <a:off x="3263806" y="41490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</a:t>
            </a:r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14022C5-143A-0F40-B746-A2B6B85F721E}"/>
              </a:ext>
            </a:extLst>
          </p:cNvPr>
          <p:cNvSpPr txBox="1"/>
          <p:nvPr/>
        </p:nvSpPr>
        <p:spPr>
          <a:xfrm>
            <a:off x="2771800" y="4653136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n-1</a:t>
            </a:r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8287564-4581-174F-AE2D-2D4013A872BA}"/>
              </a:ext>
            </a:extLst>
          </p:cNvPr>
          <p:cNvSpPr txBox="1"/>
          <p:nvPr/>
        </p:nvSpPr>
        <p:spPr>
          <a:xfrm>
            <a:off x="2267744" y="5157192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n-2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E62A3378-AADA-AA49-ABD9-462483C7A862}"/>
              </a:ext>
            </a:extLst>
          </p:cNvPr>
          <p:cNvSpPr txBox="1"/>
          <p:nvPr/>
        </p:nvSpPr>
        <p:spPr>
          <a:xfrm>
            <a:off x="5784086" y="422108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B12930A-B20C-5A4F-B6AA-C1781FD61F3D}"/>
              </a:ext>
            </a:extLst>
          </p:cNvPr>
          <p:cNvSpPr txBox="1"/>
          <p:nvPr/>
        </p:nvSpPr>
        <p:spPr>
          <a:xfrm>
            <a:off x="5292080" y="4725144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n-1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1B19BBB-3FE8-A54B-968C-60BD028DA03B}"/>
              </a:ext>
            </a:extLst>
          </p:cNvPr>
          <p:cNvSpPr txBox="1"/>
          <p:nvPr/>
        </p:nvSpPr>
        <p:spPr>
          <a:xfrm>
            <a:off x="4788024" y="5229200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n-2</a:t>
            </a:r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C4C714D8-01ED-A744-9603-4E5A75B4A693}"/>
              </a:ext>
            </a:extLst>
          </p:cNvPr>
          <p:cNvSpPr/>
          <p:nvPr/>
        </p:nvSpPr>
        <p:spPr>
          <a:xfrm>
            <a:off x="1619672" y="6021288"/>
            <a:ext cx="57606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0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kaidan(n) 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0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kaidan(n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sz="2000" b="0" i="1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0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 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" altLang="ja-JP" sz="20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kaidan(n)</a:t>
            </a:r>
            <a:endParaRPr lang="en" altLang="ja-JP" sz="20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183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F382BA5-6343-DD48-8AA2-412C87920F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：階段の登り方問題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3FA8BEE-FB61-A645-BEB2-A4D5801A1453}"/>
              </a:ext>
            </a:extLst>
          </p:cNvPr>
          <p:cNvSpPr txBox="1"/>
          <p:nvPr/>
        </p:nvSpPr>
        <p:spPr>
          <a:xfrm>
            <a:off x="971600" y="1268760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再帰呼び出しには、必ず</a:t>
            </a:r>
            <a:r>
              <a:rPr kumimoji="1" lang="ja-JP" altLang="en-US" sz="2800">
                <a:solidFill>
                  <a:srgbClr val="FF0000"/>
                </a:solidFill>
              </a:rPr>
              <a:t>終端条件</a:t>
            </a:r>
            <a:r>
              <a:rPr kumimoji="1" lang="ja-JP" altLang="en-US" sz="2800"/>
              <a:t>が必要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8693329-8E94-944F-85AB-64C8D23FE371}"/>
              </a:ext>
            </a:extLst>
          </p:cNvPr>
          <p:cNvSpPr txBox="1"/>
          <p:nvPr/>
        </p:nvSpPr>
        <p:spPr>
          <a:xfrm>
            <a:off x="1691680" y="1988840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階段の段数が</a:t>
            </a:r>
            <a:r>
              <a:rPr kumimoji="1" lang="en-US" altLang="ja-JP" sz="2800"/>
              <a:t>1</a:t>
            </a:r>
            <a:r>
              <a:rPr kumimoji="1" lang="ja-JP" altLang="en-US" sz="2800"/>
              <a:t>段や</a:t>
            </a:r>
            <a:r>
              <a:rPr kumimoji="1" lang="en-US" altLang="ja-JP" sz="2800"/>
              <a:t>2</a:t>
            </a:r>
            <a:r>
              <a:rPr kumimoji="1" lang="ja-JP" altLang="en-US" sz="2800"/>
              <a:t>段の場合には値を返す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49E0D20-1711-B44E-ACAC-B587A622914D}"/>
              </a:ext>
            </a:extLst>
          </p:cNvPr>
          <p:cNvSpPr/>
          <p:nvPr/>
        </p:nvSpPr>
        <p:spPr>
          <a:xfrm>
            <a:off x="1619672" y="3645024"/>
            <a:ext cx="54726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kaidan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):</a:t>
            </a:r>
            <a:endParaRPr lang="en" altLang="ja-JP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 i="1">
                <a:solidFill>
                  <a:srgbClr val="357B42"/>
                </a:solidFill>
                <a:effectLst/>
                <a:latin typeface="Menlo" panose="020B0609030804020204" pitchFamily="49" charset="0"/>
              </a:rPr>
              <a:t># </a:t>
            </a:r>
            <a:r>
              <a:rPr lang="ja-JP" altLang="en-US" sz="2400" b="0" i="1">
                <a:solidFill>
                  <a:srgbClr val="357B42"/>
                </a:solidFill>
                <a:effectLst/>
                <a:latin typeface="Menlo" panose="020B0609030804020204" pitchFamily="49" charset="0"/>
              </a:rPr>
              <a:t>終端条件</a:t>
            </a:r>
            <a:endParaRPr lang="ja-JP" altLang="en-US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ja-JP" altLang="en-US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ja-JP" altLang="en-US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:</a:t>
            </a:r>
            <a:endParaRPr lang="ja-JP" altLang="en-US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ja-JP" altLang="en-US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ja-JP" altLang="en-US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値</a:t>
            </a:r>
            <a:endParaRPr lang="ja-JP" altLang="en-US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ja-JP" altLang="en-US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-US" altLang="ja-JP" sz="2400" b="0" i="1">
                <a:solidFill>
                  <a:srgbClr val="357B42"/>
                </a:solidFill>
                <a:effectLst/>
                <a:latin typeface="Menlo" panose="020B0609030804020204" pitchFamily="49" charset="0"/>
              </a:rPr>
              <a:t># </a:t>
            </a:r>
            <a:r>
              <a:rPr lang="ja-JP" altLang="en-US" sz="2400" b="0" i="1">
                <a:solidFill>
                  <a:srgbClr val="357B42"/>
                </a:solidFill>
                <a:effectLst/>
                <a:latin typeface="Menlo" panose="020B0609030804020204" pitchFamily="49" charset="0"/>
              </a:rPr>
              <a:t>再帰部分</a:t>
            </a:r>
            <a:endParaRPr lang="ja-JP" altLang="en-US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ja-JP" altLang="en-US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ja-JP" altLang="en-US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自分自身を使った式</a:t>
            </a:r>
            <a:endParaRPr lang="ja-JP" altLang="en-US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4D7E97C-86C1-374B-81D3-D5A6038D89C2}"/>
              </a:ext>
            </a:extLst>
          </p:cNvPr>
          <p:cNvSpPr txBox="1"/>
          <p:nvPr/>
        </p:nvSpPr>
        <p:spPr>
          <a:xfrm>
            <a:off x="1115616" y="3140968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最終的に関数はこんな形になる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A69FB89-F339-314C-B954-0AB2FE52A65C}"/>
              </a:ext>
            </a:extLst>
          </p:cNvPr>
          <p:cNvSpPr txBox="1"/>
          <p:nvPr/>
        </p:nvSpPr>
        <p:spPr>
          <a:xfrm>
            <a:off x="1259632" y="6165304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終端条件が二つあることに注意すること</a:t>
            </a:r>
          </a:p>
        </p:txBody>
      </p:sp>
    </p:spTree>
    <p:extLst>
      <p:ext uri="{BB962C8B-B14F-4D97-AF65-F5344CB8AC3E}">
        <p14:creationId xmlns:p14="http://schemas.microsoft.com/office/powerpoint/2010/main" val="528050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E94908F-6458-6345-AA07-AF2C4ADC7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エラーメッセージの読み方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0868274-EEA3-1748-9B46-13D3D352B261}"/>
              </a:ext>
            </a:extLst>
          </p:cNvPr>
          <p:cNvSpPr txBox="1"/>
          <p:nvPr/>
        </p:nvSpPr>
        <p:spPr>
          <a:xfrm>
            <a:off x="314960" y="1107440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人口地図を作るプログラム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AE4AD7-AAD1-1E4D-A947-8F0B450494B1}"/>
              </a:ext>
            </a:extLst>
          </p:cNvPr>
          <p:cNvSpPr/>
          <p:nvPr/>
        </p:nvSpPr>
        <p:spPr>
          <a:xfrm>
            <a:off x="1331640" y="1700808"/>
            <a:ext cx="770485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nx, ny, nn = [], [], []</a:t>
            </a:r>
          </a:p>
          <a:p>
            <a:r>
              <a:rPr lang="en" altLang="ja-JP" sz="20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x, y, n </a:t>
            </a:r>
            <a:r>
              <a:rPr lang="en" altLang="ja-JP" sz="20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data:</a:t>
            </a:r>
          </a:p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   nx.append(x)</a:t>
            </a:r>
          </a:p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" altLang="ja-JP" sz="2000" b="1">
                <a:solidFill>
                  <a:srgbClr val="FF0000"/>
                </a:solidFill>
                <a:latin typeface="Courier New" panose="02070309020205020404" pitchFamily="49" charset="0"/>
              </a:rPr>
              <a:t>nx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.append(y)</a:t>
            </a:r>
          </a:p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   nn.append(n ** </a:t>
            </a:r>
            <a:r>
              <a:rPr lang="en" altLang="ja-JP" sz="20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* </a:t>
            </a:r>
            <a:r>
              <a:rPr lang="en" altLang="ja-JP" sz="20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0.3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plt.figure(figsize=(</a:t>
            </a:r>
            <a:r>
              <a:rPr lang="en" altLang="ja-JP" sz="20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15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" altLang="ja-JP" sz="20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15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), dpi=</a:t>
            </a:r>
            <a:r>
              <a:rPr lang="en" altLang="ja-JP" sz="20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plt.scatter(nx, ny, c=nn, s=nn, cmap=cm.seismic)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C344312-8346-3743-89D7-55F556ADD784}"/>
              </a:ext>
            </a:extLst>
          </p:cNvPr>
          <p:cNvSpPr txBox="1"/>
          <p:nvPr/>
        </p:nvSpPr>
        <p:spPr>
          <a:xfrm>
            <a:off x="899592" y="3501008"/>
            <a:ext cx="463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solidFill>
                  <a:srgbClr val="FF0000"/>
                </a:solidFill>
              </a:rPr>
              <a:t>-&gt;</a:t>
            </a:r>
            <a:endParaRPr kumimoji="1" lang="ja-JP" altLang="en-US" sz="2400">
              <a:solidFill>
                <a:srgbClr val="FF0000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FC10A29-AA05-BA49-8C6C-932F57E26D76}"/>
              </a:ext>
            </a:extLst>
          </p:cNvPr>
          <p:cNvSpPr/>
          <p:nvPr/>
        </p:nvSpPr>
        <p:spPr>
          <a:xfrm>
            <a:off x="1187624" y="5013176"/>
            <a:ext cx="6048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b="0" i="0">
                <a:effectLst/>
                <a:latin typeface="Courier New" panose="02070309020205020404" pitchFamily="49" charset="0"/>
              </a:rPr>
              <a:t>ValueError</a:t>
            </a:r>
            <a:r>
              <a:rPr lang="en" altLang="ja-JP" b="0" i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: x and y must be the same size</a:t>
            </a:r>
            <a:endParaRPr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0EFCDAB-0292-E047-A47E-76F9A3A27583}"/>
              </a:ext>
            </a:extLst>
          </p:cNvPr>
          <p:cNvSpPr txBox="1"/>
          <p:nvPr/>
        </p:nvSpPr>
        <p:spPr>
          <a:xfrm>
            <a:off x="899592" y="407707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エラーが起きた場所</a:t>
            </a:r>
          </a:p>
        </p:txBody>
      </p:sp>
      <p:cxnSp>
        <p:nvCxnSpPr>
          <p:cNvPr id="15" name="カギ線コネクタ 14">
            <a:extLst>
              <a:ext uri="{FF2B5EF4-FFF2-40B4-BE49-F238E27FC236}">
                <a16:creationId xmlns:a16="http://schemas.microsoft.com/office/drawing/2014/main" id="{11ED00D4-8F2A-4C41-BC59-CA18646A1127}"/>
              </a:ext>
            </a:extLst>
          </p:cNvPr>
          <p:cNvCxnSpPr>
            <a:stCxn id="13" idx="1"/>
            <a:endCxn id="11" idx="1"/>
          </p:cNvCxnSpPr>
          <p:nvPr/>
        </p:nvCxnSpPr>
        <p:spPr>
          <a:xfrm rot="10800000">
            <a:off x="899592" y="3731842"/>
            <a:ext cx="12700" cy="529897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1238779-B552-4241-94DD-01BD18A957E0}"/>
              </a:ext>
            </a:extLst>
          </p:cNvPr>
          <p:cNvSpPr txBox="1"/>
          <p:nvPr/>
        </p:nvSpPr>
        <p:spPr>
          <a:xfrm>
            <a:off x="899592" y="465313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エラーメッセージ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4BB8F01-54D0-8B43-A43E-0B6E171FCB3B}"/>
              </a:ext>
            </a:extLst>
          </p:cNvPr>
          <p:cNvSpPr txBox="1"/>
          <p:nvPr/>
        </p:nvSpPr>
        <p:spPr>
          <a:xfrm>
            <a:off x="1187624" y="5373216"/>
            <a:ext cx="6171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(</a:t>
            </a:r>
            <a:r>
              <a:rPr kumimoji="1" lang="ja-JP" altLang="en-US"/>
              <a:t>プロットする時は</a:t>
            </a:r>
            <a:r>
              <a:rPr kumimoji="1" lang="en-US" altLang="ja-JP"/>
              <a:t>x</a:t>
            </a:r>
            <a:r>
              <a:rPr kumimoji="1" lang="ja-JP" altLang="en-US"/>
              <a:t>と</a:t>
            </a:r>
            <a:r>
              <a:rPr kumimoji="1" lang="en-US" altLang="ja-JP"/>
              <a:t>y</a:t>
            </a:r>
            <a:r>
              <a:rPr kumimoji="1" lang="ja-JP" altLang="en-US"/>
              <a:t>は同じサイズでなければならない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EEBB4A7C-7CD1-7D49-9797-02DCFD9AD708}"/>
              </a:ext>
            </a:extLst>
          </p:cNvPr>
          <p:cNvSpPr/>
          <p:nvPr/>
        </p:nvSpPr>
        <p:spPr>
          <a:xfrm>
            <a:off x="1835696" y="274028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9D0C6E2-1D7E-6049-A9E3-0008220F7FF6}"/>
              </a:ext>
            </a:extLst>
          </p:cNvPr>
          <p:cNvSpPr txBox="1"/>
          <p:nvPr/>
        </p:nvSpPr>
        <p:spPr>
          <a:xfrm>
            <a:off x="924560" y="587248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実際に問題のあった場所</a:t>
            </a:r>
          </a:p>
        </p:txBody>
      </p:sp>
      <p:cxnSp>
        <p:nvCxnSpPr>
          <p:cNvPr id="21" name="カギ線コネクタ 20">
            <a:extLst>
              <a:ext uri="{FF2B5EF4-FFF2-40B4-BE49-F238E27FC236}">
                <a16:creationId xmlns:a16="http://schemas.microsoft.com/office/drawing/2014/main" id="{43B4C9E0-BDA6-1B46-AAF1-C87C7F0108FA}"/>
              </a:ext>
            </a:extLst>
          </p:cNvPr>
          <p:cNvCxnSpPr>
            <a:stCxn id="19" idx="1"/>
            <a:endCxn id="18" idx="2"/>
          </p:cNvCxnSpPr>
          <p:nvPr/>
        </p:nvCxnSpPr>
        <p:spPr>
          <a:xfrm rot="10800000" flipH="1">
            <a:off x="924560" y="2812296"/>
            <a:ext cx="911136" cy="3244850"/>
          </a:xfrm>
          <a:prstGeom prst="bentConnector3">
            <a:avLst>
              <a:gd name="adj1" fmla="val -50737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890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46B05C5-DB31-D548-A68F-AD6C926AF0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デバッグの仕方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708B78-4F96-C54B-83FE-E65446774A3A}"/>
              </a:ext>
            </a:extLst>
          </p:cNvPr>
          <p:cNvSpPr txBox="1"/>
          <p:nvPr/>
        </p:nvSpPr>
        <p:spPr>
          <a:xfrm>
            <a:off x="121920" y="96520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変数の中身を見てみる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D3A2569-1F29-1849-BCEA-9F260AE33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" y="1972310"/>
            <a:ext cx="2768600" cy="23241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675E0B2-B2B4-FD4F-A5F8-6B54001BC512}"/>
              </a:ext>
            </a:extLst>
          </p:cNvPr>
          <p:cNvSpPr txBox="1"/>
          <p:nvPr/>
        </p:nvSpPr>
        <p:spPr>
          <a:xfrm>
            <a:off x="243840" y="1534160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新しくセルを作り、</a:t>
            </a:r>
            <a:r>
              <a:rPr lang="en-US" altLang="ja-JP"/>
              <a:t>nx</a:t>
            </a:r>
            <a:r>
              <a:rPr lang="ja-JP" altLang="en-US"/>
              <a:t>を</a:t>
            </a:r>
            <a:r>
              <a:rPr lang="ja-JP" altLang="en-US">
                <a:solidFill>
                  <a:srgbClr val="FF0000"/>
                </a:solidFill>
              </a:rPr>
              <a:t>評価</a:t>
            </a:r>
            <a:r>
              <a:rPr lang="ja-JP" altLang="en-US"/>
              <a:t>してみる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F64413D-2B3A-E842-8C64-25245999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920" y="1965960"/>
            <a:ext cx="2590800" cy="11176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2D57EBC-B160-3E45-8DD3-DB35D08F4503}"/>
              </a:ext>
            </a:extLst>
          </p:cNvPr>
          <p:cNvSpPr txBox="1"/>
          <p:nvPr/>
        </p:nvSpPr>
        <p:spPr>
          <a:xfrm>
            <a:off x="4429760" y="1534160"/>
            <a:ext cx="3397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次に</a:t>
            </a:r>
            <a:r>
              <a:rPr lang="en-US" altLang="ja-JP"/>
              <a:t>ny</a:t>
            </a:r>
            <a:r>
              <a:rPr lang="ja-JP" altLang="en-US"/>
              <a:t>を</a:t>
            </a:r>
            <a:r>
              <a:rPr lang="ja-JP" altLang="en-US">
                <a:solidFill>
                  <a:srgbClr val="FF0000"/>
                </a:solidFill>
              </a:rPr>
              <a:t>評価</a:t>
            </a:r>
            <a:r>
              <a:rPr lang="ja-JP" altLang="en-US"/>
              <a:t>してみると・・・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0340A1E-39D1-2848-A849-B5F86FD2CB72}"/>
              </a:ext>
            </a:extLst>
          </p:cNvPr>
          <p:cNvSpPr txBox="1"/>
          <p:nvPr/>
        </p:nvSpPr>
        <p:spPr>
          <a:xfrm>
            <a:off x="4541520" y="321056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あれ？空リストになっている</a:t>
            </a: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946CD6CA-308E-D841-90CC-6D6FEC853263}"/>
              </a:ext>
            </a:extLst>
          </p:cNvPr>
          <p:cNvSpPr/>
          <p:nvPr/>
        </p:nvSpPr>
        <p:spPr>
          <a:xfrm>
            <a:off x="345440" y="4998720"/>
            <a:ext cx="410678" cy="3251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923EEE9-DB74-9C4E-BE4F-AB479F563853}"/>
              </a:ext>
            </a:extLst>
          </p:cNvPr>
          <p:cNvSpPr txBox="1"/>
          <p:nvPr/>
        </p:nvSpPr>
        <p:spPr>
          <a:xfrm>
            <a:off x="4531360" y="3657600"/>
            <a:ext cx="4066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ny</a:t>
            </a:r>
            <a:r>
              <a:rPr kumimoji="1" lang="ja-JP" altLang="en-US"/>
              <a:t>への数値の</a:t>
            </a:r>
            <a:r>
              <a:rPr kumimoji="1" lang="en-US" altLang="ja-JP"/>
              <a:t>append</a:t>
            </a:r>
            <a:r>
              <a:rPr kumimoji="1" lang="ja-JP" altLang="en-US"/>
              <a:t>がされていない？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D9FB8C1-8572-C246-9C72-2CB484759EC3}"/>
              </a:ext>
            </a:extLst>
          </p:cNvPr>
          <p:cNvSpPr/>
          <p:nvPr/>
        </p:nvSpPr>
        <p:spPr>
          <a:xfrm>
            <a:off x="1412920" y="5399048"/>
            <a:ext cx="393124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nx, ny, nn = [], [], []</a:t>
            </a:r>
          </a:p>
          <a:p>
            <a:r>
              <a:rPr lang="en" altLang="ja-JP" sz="20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x, y, n </a:t>
            </a:r>
            <a:r>
              <a:rPr lang="en" altLang="ja-JP" sz="20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data:</a:t>
            </a:r>
          </a:p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   nx.append(x)</a:t>
            </a:r>
          </a:p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" altLang="ja-JP" sz="2000" b="1">
                <a:solidFill>
                  <a:srgbClr val="FF0000"/>
                </a:solidFill>
                <a:latin typeface="Courier New" panose="02070309020205020404" pitchFamily="49" charset="0"/>
              </a:rPr>
              <a:t>nx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.append(y)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E75B81C-E545-504C-AA69-C9657D7B12D5}"/>
              </a:ext>
            </a:extLst>
          </p:cNvPr>
          <p:cNvSpPr txBox="1"/>
          <p:nvPr/>
        </p:nvSpPr>
        <p:spPr>
          <a:xfrm>
            <a:off x="863600" y="438912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なんか大丈夫そう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B324220-6BB0-A44B-9EA0-8F772A66453C}"/>
              </a:ext>
            </a:extLst>
          </p:cNvPr>
          <p:cNvSpPr txBox="1"/>
          <p:nvPr/>
        </p:nvSpPr>
        <p:spPr>
          <a:xfrm>
            <a:off x="914400" y="4978400"/>
            <a:ext cx="4551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ny</a:t>
            </a:r>
            <a:r>
              <a:rPr kumimoji="1" lang="ja-JP" altLang="en-US"/>
              <a:t>に値を入れているはずの場所を見てみる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A133207-63F6-7C45-9859-7600D58877D2}"/>
              </a:ext>
            </a:extLst>
          </p:cNvPr>
          <p:cNvSpPr txBox="1"/>
          <p:nvPr/>
        </p:nvSpPr>
        <p:spPr>
          <a:xfrm>
            <a:off x="1046480" y="631952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あっ</a:t>
            </a:r>
            <a:r>
              <a:rPr kumimoji="1" lang="en-US" altLang="ja-JP"/>
              <a:t> </a:t>
            </a:r>
            <a:r>
              <a:rPr kumimoji="1" lang="ja-JP" altLang="en-US"/>
              <a:t>→</a:t>
            </a:r>
          </a:p>
        </p:txBody>
      </p:sp>
    </p:spTree>
    <p:extLst>
      <p:ext uri="{BB962C8B-B14F-4D97-AF65-F5344CB8AC3E}">
        <p14:creationId xmlns:p14="http://schemas.microsoft.com/office/powerpoint/2010/main" val="1231108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0C73360-0B42-3C4D-9DE1-A8AC3684C8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エラーメッセージの読み方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513382D-FB5E-A848-9D19-614E092A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560" y="4160520"/>
            <a:ext cx="1600200" cy="254000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B4AE7B1-7652-6E4F-92AE-5C8792E72563}"/>
              </a:ext>
            </a:extLst>
          </p:cNvPr>
          <p:cNvSpPr/>
          <p:nvPr/>
        </p:nvSpPr>
        <p:spPr>
          <a:xfrm>
            <a:off x="323528" y="1124744"/>
            <a:ext cx="64087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000"/>
              <a:t>エラーが</a:t>
            </a:r>
            <a:r>
              <a:rPr lang="ja-JP" altLang="en-US" sz="4000">
                <a:solidFill>
                  <a:srgbClr val="FF0000"/>
                </a:solidFill>
              </a:rPr>
              <a:t>起きる場所</a:t>
            </a:r>
            <a:r>
              <a:rPr lang="ja-JP" altLang="en-US" sz="4000"/>
              <a:t>と</a:t>
            </a:r>
          </a:p>
          <a:p>
            <a:r>
              <a:rPr lang="ja-JP" altLang="en-US" sz="4000"/>
              <a:t>バグを</a:t>
            </a:r>
            <a:r>
              <a:rPr lang="ja-JP" altLang="en-US" sz="4000">
                <a:solidFill>
                  <a:srgbClr val="FF0000"/>
                </a:solidFill>
              </a:rPr>
              <a:t>入れた場所</a:t>
            </a:r>
            <a:r>
              <a:rPr lang="ja-JP" altLang="en-US" sz="4000"/>
              <a:t>は異なる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01323EA-FDB2-EC45-A495-92EC07DD7AD5}"/>
              </a:ext>
            </a:extLst>
          </p:cNvPr>
          <p:cNvSpPr/>
          <p:nvPr/>
        </p:nvSpPr>
        <p:spPr>
          <a:xfrm>
            <a:off x="323528" y="3284984"/>
            <a:ext cx="74705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000"/>
              <a:t>デバッグには</a:t>
            </a:r>
            <a:r>
              <a:rPr lang="ja-JP" altLang="en-US" sz="4000">
                <a:solidFill>
                  <a:srgbClr val="FF0000"/>
                </a:solidFill>
              </a:rPr>
              <a:t>変数の評価</a:t>
            </a:r>
            <a:r>
              <a:rPr lang="ja-JP" altLang="en-US" sz="4000"/>
              <a:t>が有効</a:t>
            </a:r>
          </a:p>
          <a:p>
            <a:r>
              <a:rPr lang="ja-JP" altLang="en-US" sz="4000"/>
              <a:t>(print文デバッグ)</a:t>
            </a:r>
          </a:p>
        </p:txBody>
      </p:sp>
    </p:spTree>
    <p:extLst>
      <p:ext uri="{BB962C8B-B14F-4D97-AF65-F5344CB8AC3E}">
        <p14:creationId xmlns:p14="http://schemas.microsoft.com/office/powerpoint/2010/main" val="705707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7D62D5B-82AB-4746-962E-681C31665D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前回の解説：因果と相関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2E1956A-00A2-764A-A1F6-E1859F1598FA}"/>
              </a:ext>
            </a:extLst>
          </p:cNvPr>
          <p:cNvSpPr txBox="1"/>
          <p:nvPr/>
        </p:nvSpPr>
        <p:spPr>
          <a:xfrm>
            <a:off x="1158240" y="1097280"/>
            <a:ext cx="7665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観測事実：</a:t>
            </a:r>
            <a:r>
              <a:rPr kumimoji="1" lang="en-US" altLang="ja-JP" sz="3200"/>
              <a:t>A</a:t>
            </a:r>
            <a:r>
              <a:rPr kumimoji="1" lang="ja-JP" altLang="en-US" sz="3200"/>
              <a:t>と</a:t>
            </a:r>
            <a:r>
              <a:rPr kumimoji="1" lang="en-US" altLang="ja-JP" sz="3200"/>
              <a:t>B</a:t>
            </a:r>
            <a:r>
              <a:rPr kumimoji="1" lang="ja-JP" altLang="en-US" sz="3200"/>
              <a:t>が強い相関を持っている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C7B9515-6419-6A42-8FC4-BCE29858CE30}"/>
              </a:ext>
            </a:extLst>
          </p:cNvPr>
          <p:cNvSpPr txBox="1"/>
          <p:nvPr/>
        </p:nvSpPr>
        <p:spPr>
          <a:xfrm>
            <a:off x="251520" y="2060848"/>
            <a:ext cx="4102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可能性</a:t>
            </a:r>
            <a:r>
              <a:rPr kumimoji="1" lang="en-US" altLang="ja-JP" sz="2400"/>
              <a:t>1</a:t>
            </a:r>
            <a:r>
              <a:rPr kumimoji="1" lang="ja-JP" altLang="en-US" sz="2400"/>
              <a:t>：</a:t>
            </a:r>
            <a:r>
              <a:rPr kumimoji="1" lang="en-US" altLang="ja-JP" sz="2400"/>
              <a:t>A</a:t>
            </a:r>
            <a:r>
              <a:rPr kumimoji="1" lang="ja-JP" altLang="en-US" sz="2400"/>
              <a:t>が</a:t>
            </a:r>
            <a:r>
              <a:rPr kumimoji="1" lang="en-US" altLang="ja-JP" sz="2400"/>
              <a:t>B</a:t>
            </a:r>
            <a:r>
              <a:rPr kumimoji="1" lang="ja-JP" altLang="en-US" sz="2400"/>
              <a:t>の原因である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0F17504-2037-6345-96E2-7E7699D2D104}"/>
              </a:ext>
            </a:extLst>
          </p:cNvPr>
          <p:cNvSpPr txBox="1"/>
          <p:nvPr/>
        </p:nvSpPr>
        <p:spPr>
          <a:xfrm>
            <a:off x="4932040" y="2060848"/>
            <a:ext cx="4102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可能性</a:t>
            </a:r>
            <a:r>
              <a:rPr kumimoji="1" lang="en-US" altLang="ja-JP" sz="2400"/>
              <a:t>2</a:t>
            </a:r>
            <a:r>
              <a:rPr kumimoji="1" lang="ja-JP" altLang="en-US" sz="2400"/>
              <a:t>：</a:t>
            </a:r>
            <a:r>
              <a:rPr lang="en-US" altLang="ja-JP" sz="2400"/>
              <a:t>B</a:t>
            </a:r>
            <a:r>
              <a:rPr kumimoji="1" lang="ja-JP" altLang="en-US" sz="2400"/>
              <a:t>が</a:t>
            </a:r>
            <a:r>
              <a:rPr kumimoji="1" lang="en-US" altLang="ja-JP" sz="2400"/>
              <a:t>A</a:t>
            </a:r>
            <a:r>
              <a:rPr kumimoji="1" lang="ja-JP" altLang="en-US" sz="2400"/>
              <a:t>の原因である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E5F3264-7FB8-DB46-A88D-CC1426A6E514}"/>
              </a:ext>
            </a:extLst>
          </p:cNvPr>
          <p:cNvSpPr txBox="1"/>
          <p:nvPr/>
        </p:nvSpPr>
        <p:spPr>
          <a:xfrm>
            <a:off x="179512" y="4149080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可能性</a:t>
            </a:r>
            <a:r>
              <a:rPr kumimoji="1" lang="en-US" altLang="ja-JP" sz="2400"/>
              <a:t>3</a:t>
            </a:r>
            <a:r>
              <a:rPr kumimoji="1" lang="ja-JP" altLang="en-US" sz="2400"/>
              <a:t>：</a:t>
            </a:r>
            <a:r>
              <a:rPr lang="ja-JP" altLang="en-US" sz="2400"/>
              <a:t>共通の要因</a:t>
            </a:r>
            <a:r>
              <a:rPr lang="en-US" altLang="ja-JP" sz="2400"/>
              <a:t>C</a:t>
            </a:r>
            <a:r>
              <a:rPr lang="ja-JP" altLang="en-US" sz="2400"/>
              <a:t>を持つ</a:t>
            </a:r>
            <a:endParaRPr kumimoji="1" lang="ja-JP" altLang="en-US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6DB776-4969-4642-A2C1-BEDC947FE59A}"/>
              </a:ext>
            </a:extLst>
          </p:cNvPr>
          <p:cNvSpPr txBox="1"/>
          <p:nvPr/>
        </p:nvSpPr>
        <p:spPr>
          <a:xfrm>
            <a:off x="5004048" y="4149080"/>
            <a:ext cx="4031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可能性</a:t>
            </a:r>
            <a:r>
              <a:rPr kumimoji="1" lang="en-US" altLang="ja-JP" sz="2400"/>
              <a:t>4</a:t>
            </a:r>
            <a:r>
              <a:rPr kumimoji="1" lang="ja-JP" altLang="en-US" sz="2400"/>
              <a:t>：</a:t>
            </a:r>
            <a:r>
              <a:rPr lang="ja-JP" altLang="en-US" sz="2400"/>
              <a:t>全くの偶然である</a:t>
            </a:r>
            <a:endParaRPr kumimoji="1" lang="ja-JP" altLang="en-US" sz="2400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E62C0E8C-9349-B74C-98A0-2F19E865B805}"/>
              </a:ext>
            </a:extLst>
          </p:cNvPr>
          <p:cNvSpPr/>
          <p:nvPr/>
        </p:nvSpPr>
        <p:spPr>
          <a:xfrm>
            <a:off x="1350576" y="2846896"/>
            <a:ext cx="619760" cy="61976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A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C8EE57CA-FC20-9E4E-A893-DB91FF9EA42A}"/>
              </a:ext>
            </a:extLst>
          </p:cNvPr>
          <p:cNvSpPr/>
          <p:nvPr/>
        </p:nvSpPr>
        <p:spPr>
          <a:xfrm>
            <a:off x="2555776" y="2846896"/>
            <a:ext cx="619760" cy="61976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B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35340A08-DB90-014F-B050-67B5B4582A4C}"/>
              </a:ext>
            </a:extLst>
          </p:cNvPr>
          <p:cNvSpPr/>
          <p:nvPr/>
        </p:nvSpPr>
        <p:spPr>
          <a:xfrm>
            <a:off x="2083036" y="2976756"/>
            <a:ext cx="360040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6CBA2C52-EE28-4143-8CB9-12B462F1D4D3}"/>
              </a:ext>
            </a:extLst>
          </p:cNvPr>
          <p:cNvSpPr/>
          <p:nvPr/>
        </p:nvSpPr>
        <p:spPr>
          <a:xfrm>
            <a:off x="7092280" y="2780928"/>
            <a:ext cx="619760" cy="61976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A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29F58E9A-B661-E047-B17C-1B175AC62FD2}"/>
              </a:ext>
            </a:extLst>
          </p:cNvPr>
          <p:cNvSpPr/>
          <p:nvPr/>
        </p:nvSpPr>
        <p:spPr>
          <a:xfrm>
            <a:off x="5868144" y="2780928"/>
            <a:ext cx="619760" cy="61976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B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9160B86F-AF32-6349-81D4-F8709A2AE3F8}"/>
              </a:ext>
            </a:extLst>
          </p:cNvPr>
          <p:cNvSpPr/>
          <p:nvPr/>
        </p:nvSpPr>
        <p:spPr>
          <a:xfrm>
            <a:off x="6588224" y="2910788"/>
            <a:ext cx="360040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5D96EE90-53AA-9D4B-9D55-A0BAC1B42A93}"/>
              </a:ext>
            </a:extLst>
          </p:cNvPr>
          <p:cNvSpPr/>
          <p:nvPr/>
        </p:nvSpPr>
        <p:spPr>
          <a:xfrm>
            <a:off x="2195736" y="5013176"/>
            <a:ext cx="619760" cy="61976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A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BF6AB75-E204-A845-BAFF-27BC7D167B4B}"/>
              </a:ext>
            </a:extLst>
          </p:cNvPr>
          <p:cNvSpPr/>
          <p:nvPr/>
        </p:nvSpPr>
        <p:spPr>
          <a:xfrm>
            <a:off x="2195736" y="5877272"/>
            <a:ext cx="619760" cy="61976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B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4C29E6EE-C286-F841-B234-9D04A7168047}"/>
              </a:ext>
            </a:extLst>
          </p:cNvPr>
          <p:cNvSpPr/>
          <p:nvPr/>
        </p:nvSpPr>
        <p:spPr>
          <a:xfrm>
            <a:off x="1115616" y="5445224"/>
            <a:ext cx="619760" cy="61976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C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sp>
        <p:nvSpPr>
          <p:cNvPr id="17" name="右矢印 16">
            <a:extLst>
              <a:ext uri="{FF2B5EF4-FFF2-40B4-BE49-F238E27FC236}">
                <a16:creationId xmlns:a16="http://schemas.microsoft.com/office/drawing/2014/main" id="{E75AB86E-89F8-6545-A1EE-A2D7A81F0231}"/>
              </a:ext>
            </a:extLst>
          </p:cNvPr>
          <p:cNvSpPr/>
          <p:nvPr/>
        </p:nvSpPr>
        <p:spPr>
          <a:xfrm rot="19800000">
            <a:off x="1829580" y="5295092"/>
            <a:ext cx="360040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矢印 17">
            <a:extLst>
              <a:ext uri="{FF2B5EF4-FFF2-40B4-BE49-F238E27FC236}">
                <a16:creationId xmlns:a16="http://schemas.microsoft.com/office/drawing/2014/main" id="{AE678613-5BAA-9845-87C2-E8F5C84BB2EA}"/>
              </a:ext>
            </a:extLst>
          </p:cNvPr>
          <p:cNvSpPr/>
          <p:nvPr/>
        </p:nvSpPr>
        <p:spPr>
          <a:xfrm rot="1800000">
            <a:off x="1829579" y="5871156"/>
            <a:ext cx="360040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1491D868-50DD-2B45-85EA-E63A5F8D870C}"/>
              </a:ext>
            </a:extLst>
          </p:cNvPr>
          <p:cNvSpPr/>
          <p:nvPr/>
        </p:nvSpPr>
        <p:spPr>
          <a:xfrm>
            <a:off x="5508104" y="5301208"/>
            <a:ext cx="619760" cy="61976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A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30321790-1835-514C-9072-C0B75CCC2986}"/>
              </a:ext>
            </a:extLst>
          </p:cNvPr>
          <p:cNvSpPr/>
          <p:nvPr/>
        </p:nvSpPr>
        <p:spPr>
          <a:xfrm>
            <a:off x="7596336" y="5229200"/>
            <a:ext cx="619760" cy="61976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B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AB9D5E82-1362-9E43-A063-032C128A5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5085184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2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620FBD9-FA6B-824F-BEB4-11D78EC80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可能性</a:t>
            </a:r>
            <a:r>
              <a:rPr kumimoji="1" lang="en-US" altLang="ja-JP"/>
              <a:t>1&amp;2</a:t>
            </a:r>
            <a:r>
              <a:rPr kumimoji="1" lang="ja-JP" altLang="en-US"/>
              <a:t>：どちらが要因？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1FE5ACC-346B-E245-B568-B8932FFAC3B5}"/>
              </a:ext>
            </a:extLst>
          </p:cNvPr>
          <p:cNvSpPr/>
          <p:nvPr/>
        </p:nvSpPr>
        <p:spPr>
          <a:xfrm>
            <a:off x="323528" y="1052736"/>
            <a:ext cx="835292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犯罪者の98％はパンを食べている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パンを日常的に食べて育った子供の約半数は、テストが平均点以下である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暴力的犯罪の90％は、パンを食べてから24時間以内に起きている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パンは中毒症状を引き起こす。被験者に最初はパンと水を与え、後に水だけを与える実験をすると、2日もしないうちにパンを異常にほしがる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新生児にパンを与えると、のどをつまらせて苦しがる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18世紀、どの家も各自でパンを焼いていた頃、平均寿命は50歳だった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パンを食べるアメリカ人のほとんどは、重大な科学的事実と無意味な統計の区別がつかない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333B80A-5319-BC40-BA80-7884219099C3}"/>
              </a:ext>
            </a:extLst>
          </p:cNvPr>
          <p:cNvSpPr txBox="1"/>
          <p:nvPr/>
        </p:nvSpPr>
        <p:spPr>
          <a:xfrm>
            <a:off x="3203848" y="6237312"/>
            <a:ext cx="4653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※ </a:t>
            </a:r>
            <a:r>
              <a:rPr kumimoji="1" lang="ja-JP" altLang="en-US"/>
              <a:t>同様なジョークとして「</a:t>
            </a:r>
            <a:r>
              <a:rPr kumimoji="1" lang="en-US" altLang="ja-JP"/>
              <a:t>DHMO</a:t>
            </a:r>
            <a:r>
              <a:rPr lang="ja-JP" altLang="en-US"/>
              <a:t>」も有名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2356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29C7472-5BB2-0945-9C5F-42A16186D2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可能性</a:t>
            </a:r>
            <a:r>
              <a:rPr lang="en-US" altLang="ja-JP"/>
              <a:t>1&amp;2</a:t>
            </a:r>
            <a:r>
              <a:rPr lang="ja-JP" altLang="en-US"/>
              <a:t>：どちらが要因？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E2C304D-A5A6-6646-A739-2472EF5588B0}"/>
              </a:ext>
            </a:extLst>
          </p:cNvPr>
          <p:cNvSpPr txBox="1"/>
          <p:nvPr/>
        </p:nvSpPr>
        <p:spPr>
          <a:xfrm>
            <a:off x="683568" y="1628800"/>
            <a:ext cx="7571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年収と身につけている時計の値段には強い相関がある</a:t>
            </a:r>
            <a:endParaRPr kumimoji="1" lang="ja-JP" altLang="en-US" sz="24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F96FC60-8508-894F-B4E7-E80B6B91E360}"/>
              </a:ext>
            </a:extLst>
          </p:cNvPr>
          <p:cNvSpPr txBox="1"/>
          <p:nvPr/>
        </p:nvSpPr>
        <p:spPr>
          <a:xfrm>
            <a:off x="1691680" y="2276872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高い年収を望むならまず高い時計を購入すべき？</a:t>
            </a:r>
            <a:endParaRPr kumimoji="1" lang="ja-JP" altLang="en-US" sz="240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964DBA6F-DF71-7B48-9F06-6AF8C5E07B9A}"/>
              </a:ext>
            </a:extLst>
          </p:cNvPr>
          <p:cNvSpPr/>
          <p:nvPr/>
        </p:nvSpPr>
        <p:spPr>
          <a:xfrm rot="16200000">
            <a:off x="1115616" y="2276872"/>
            <a:ext cx="432048" cy="432048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83F5886-0DA6-0A41-902C-57C397273243}"/>
              </a:ext>
            </a:extLst>
          </p:cNvPr>
          <p:cNvSpPr txBox="1"/>
          <p:nvPr/>
        </p:nvSpPr>
        <p:spPr>
          <a:xfrm>
            <a:off x="683568" y="3501008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朝食をとる家庭に育った子は成績が良い傾向にある</a:t>
            </a:r>
            <a:endParaRPr kumimoji="1" lang="ja-JP" altLang="en-US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6D9C9C-6214-5943-A2B4-A0DD2ADA83C4}"/>
              </a:ext>
            </a:extLst>
          </p:cNvPr>
          <p:cNvSpPr txBox="1"/>
          <p:nvPr/>
        </p:nvSpPr>
        <p:spPr>
          <a:xfrm>
            <a:off x="1691680" y="4221088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子供の成績を上げたければ朝食を作るべき？</a:t>
            </a:r>
            <a:endParaRPr kumimoji="1" lang="ja-JP" altLang="en-US" sz="2400"/>
          </a:p>
        </p:txBody>
      </p:sp>
      <p:sp>
        <p:nvSpPr>
          <p:cNvPr id="9" name="下矢印 8">
            <a:extLst>
              <a:ext uri="{FF2B5EF4-FFF2-40B4-BE49-F238E27FC236}">
                <a16:creationId xmlns:a16="http://schemas.microsoft.com/office/drawing/2014/main" id="{F1B39CDC-FAA0-1549-83BB-581A48689BBE}"/>
              </a:ext>
            </a:extLst>
          </p:cNvPr>
          <p:cNvSpPr/>
          <p:nvPr/>
        </p:nvSpPr>
        <p:spPr>
          <a:xfrm rot="16200000">
            <a:off x="1115616" y="4221088"/>
            <a:ext cx="432048" cy="432048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7915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4EEF36F-777A-664C-90F4-447E1CCBD6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可能性</a:t>
            </a:r>
            <a:r>
              <a:rPr kumimoji="1" lang="en-US" altLang="ja-JP"/>
              <a:t>3</a:t>
            </a:r>
            <a:r>
              <a:rPr kumimoji="1" lang="ja-JP" altLang="en-US"/>
              <a:t>：隠れた共通因子の存在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A259379-6B62-AA41-AEEA-9B439E92C52C}"/>
              </a:ext>
            </a:extLst>
          </p:cNvPr>
          <p:cNvSpPr txBox="1"/>
          <p:nvPr/>
        </p:nvSpPr>
        <p:spPr>
          <a:xfrm>
            <a:off x="467544" y="1268760"/>
            <a:ext cx="844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アイスの売上げが多い年はプールの溺死事故が多い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62E8019-3523-BF4E-BA06-AFD669016158}"/>
              </a:ext>
            </a:extLst>
          </p:cNvPr>
          <p:cNvSpPr txBox="1"/>
          <p:nvPr/>
        </p:nvSpPr>
        <p:spPr>
          <a:xfrm>
            <a:off x="4067944" y="270892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アイスの売上げアップ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3CD545-A4FB-4749-A9E7-F19685F4409B}"/>
              </a:ext>
            </a:extLst>
          </p:cNvPr>
          <p:cNvSpPr txBox="1"/>
          <p:nvPr/>
        </p:nvSpPr>
        <p:spPr>
          <a:xfrm>
            <a:off x="4067944" y="551723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→事故も増える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929DFD8-76B3-324B-AD2A-495B5A98D3EC}"/>
              </a:ext>
            </a:extLst>
          </p:cNvPr>
          <p:cNvSpPr txBox="1"/>
          <p:nvPr/>
        </p:nvSpPr>
        <p:spPr>
          <a:xfrm>
            <a:off x="4067944" y="5013176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プールで遊ぶ人が増える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6B116E7-D731-BB45-920A-5FDBC63BD7DF}"/>
              </a:ext>
            </a:extLst>
          </p:cNvPr>
          <p:cNvSpPr txBox="1"/>
          <p:nvPr/>
        </p:nvSpPr>
        <p:spPr>
          <a:xfrm>
            <a:off x="1259632" y="3789040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/>
              <a:t>猛暑</a:t>
            </a:r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60EA7F38-1C0E-6B4E-904A-AE4F3E08235F}"/>
              </a:ext>
            </a:extLst>
          </p:cNvPr>
          <p:cNvSpPr/>
          <p:nvPr/>
        </p:nvSpPr>
        <p:spPr>
          <a:xfrm rot="19800000">
            <a:off x="3013944" y="3167089"/>
            <a:ext cx="536184" cy="53618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FD78BF49-0107-5142-A31C-D5C12FABF6B3}"/>
              </a:ext>
            </a:extLst>
          </p:cNvPr>
          <p:cNvSpPr/>
          <p:nvPr/>
        </p:nvSpPr>
        <p:spPr>
          <a:xfrm rot="1800000">
            <a:off x="3013944" y="4823273"/>
            <a:ext cx="536185" cy="53618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8600236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4166</TotalTime>
  <Words>1544</Words>
  <Application>Microsoft Macintosh PowerPoint</Application>
  <PresentationFormat>画面に合わせる (4:3)</PresentationFormat>
  <Paragraphs>227</Paragraphs>
  <Slides>26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34" baseType="lpstr">
      <vt:lpstr>-apple-system</vt:lpstr>
      <vt:lpstr>HGｺﾞｼｯｸE</vt:lpstr>
      <vt:lpstr>游ゴシック</vt:lpstr>
      <vt:lpstr>Arial</vt:lpstr>
      <vt:lpstr>Courier New</vt:lpstr>
      <vt:lpstr>Gill Sans MT</vt:lpstr>
      <vt:lpstr>Menlo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Microsoft Office ユーザー</cp:lastModifiedBy>
  <cp:revision>893</cp:revision>
  <dcterms:created xsi:type="dcterms:W3CDTF">2019-01-02T05:23:01Z</dcterms:created>
  <dcterms:modified xsi:type="dcterms:W3CDTF">2019-11-07T02:40:34Z</dcterms:modified>
</cp:coreProperties>
</file>